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8"/>
  </p:notesMasterIdLst>
  <p:sldIdLst>
    <p:sldId id="488" r:id="rId2"/>
    <p:sldId id="641" r:id="rId3"/>
    <p:sldId id="486" r:id="rId4"/>
    <p:sldId id="696" r:id="rId5"/>
    <p:sldId id="853" r:id="rId6"/>
    <p:sldId id="1268" r:id="rId7"/>
    <p:sldId id="1269" r:id="rId8"/>
    <p:sldId id="1270" r:id="rId9"/>
    <p:sldId id="1271" r:id="rId10"/>
    <p:sldId id="1272" r:id="rId11"/>
    <p:sldId id="852" r:id="rId12"/>
    <p:sldId id="850" r:id="rId13"/>
    <p:sldId id="859" r:id="rId14"/>
    <p:sldId id="1238" r:id="rId15"/>
    <p:sldId id="854" r:id="rId16"/>
    <p:sldId id="857" r:id="rId17"/>
    <p:sldId id="1014" r:id="rId18"/>
    <p:sldId id="1015" r:id="rId19"/>
    <p:sldId id="1016" r:id="rId20"/>
    <p:sldId id="1019" r:id="rId21"/>
    <p:sldId id="1236" r:id="rId22"/>
    <p:sldId id="1237" r:id="rId23"/>
    <p:sldId id="842" r:id="rId24"/>
    <p:sldId id="844" r:id="rId25"/>
    <p:sldId id="698" r:id="rId26"/>
    <p:sldId id="861" r:id="rId27"/>
    <p:sldId id="862" r:id="rId28"/>
    <p:sldId id="845" r:id="rId29"/>
    <p:sldId id="846" r:id="rId30"/>
    <p:sldId id="847" r:id="rId31"/>
    <p:sldId id="818" r:id="rId32"/>
    <p:sldId id="863" r:id="rId33"/>
    <p:sldId id="840" r:id="rId34"/>
    <p:sldId id="909" r:id="rId35"/>
    <p:sldId id="910" r:id="rId36"/>
    <p:sldId id="911" r:id="rId37"/>
    <p:sldId id="820" r:id="rId38"/>
    <p:sldId id="867" r:id="rId39"/>
    <p:sldId id="868" r:id="rId40"/>
    <p:sldId id="821" r:id="rId41"/>
    <p:sldId id="823" r:id="rId42"/>
    <p:sldId id="866" r:id="rId43"/>
    <p:sldId id="824" r:id="rId44"/>
    <p:sldId id="825" r:id="rId45"/>
    <p:sldId id="864" r:id="rId46"/>
    <p:sldId id="929" r:id="rId47"/>
    <p:sldId id="930" r:id="rId48"/>
    <p:sldId id="917" r:id="rId49"/>
    <p:sldId id="919" r:id="rId50"/>
    <p:sldId id="920" r:id="rId51"/>
    <p:sldId id="921" r:id="rId52"/>
    <p:sldId id="922" r:id="rId53"/>
    <p:sldId id="923" r:id="rId54"/>
    <p:sldId id="931" r:id="rId55"/>
    <p:sldId id="933" r:id="rId56"/>
    <p:sldId id="932" r:id="rId57"/>
    <p:sldId id="935" r:id="rId58"/>
    <p:sldId id="1020" r:id="rId59"/>
    <p:sldId id="1021" r:id="rId60"/>
    <p:sldId id="1235" r:id="rId61"/>
    <p:sldId id="936" r:id="rId62"/>
    <p:sldId id="924" r:id="rId63"/>
    <p:sldId id="926" r:id="rId64"/>
    <p:sldId id="937" r:id="rId65"/>
    <p:sldId id="998" r:id="rId66"/>
    <p:sldId id="1022" r:id="rId67"/>
    <p:sldId id="927" r:id="rId68"/>
    <p:sldId id="997" r:id="rId69"/>
    <p:sldId id="1001" r:id="rId70"/>
    <p:sldId id="876" r:id="rId71"/>
    <p:sldId id="912" r:id="rId72"/>
    <p:sldId id="938" r:id="rId73"/>
    <p:sldId id="870" r:id="rId74"/>
    <p:sldId id="888" r:id="rId75"/>
    <p:sldId id="913" r:id="rId76"/>
    <p:sldId id="914" r:id="rId77"/>
    <p:sldId id="871" r:id="rId78"/>
    <p:sldId id="872" r:id="rId79"/>
    <p:sldId id="873" r:id="rId80"/>
    <p:sldId id="889" r:id="rId81"/>
    <p:sldId id="890" r:id="rId82"/>
    <p:sldId id="891" r:id="rId83"/>
    <p:sldId id="892" r:id="rId84"/>
    <p:sldId id="915" r:id="rId85"/>
    <p:sldId id="928" r:id="rId86"/>
    <p:sldId id="1239" r:id="rId87"/>
    <p:sldId id="900" r:id="rId88"/>
    <p:sldId id="895" r:id="rId89"/>
    <p:sldId id="899" r:id="rId90"/>
    <p:sldId id="894" r:id="rId91"/>
    <p:sldId id="896" r:id="rId92"/>
    <p:sldId id="897" r:id="rId93"/>
    <p:sldId id="898" r:id="rId94"/>
    <p:sldId id="939" r:id="rId95"/>
    <p:sldId id="1273" r:id="rId96"/>
    <p:sldId id="893" r:id="rId97"/>
    <p:sldId id="1006" r:id="rId98"/>
    <p:sldId id="1003" r:id="rId99"/>
    <p:sldId id="1005" r:id="rId100"/>
    <p:sldId id="1002" r:id="rId101"/>
    <p:sldId id="1004" r:id="rId102"/>
    <p:sldId id="940" r:id="rId103"/>
    <p:sldId id="879" r:id="rId104"/>
    <p:sldId id="902" r:id="rId105"/>
    <p:sldId id="881" r:id="rId106"/>
    <p:sldId id="883" r:id="rId107"/>
    <p:sldId id="1267" r:id="rId108"/>
    <p:sldId id="905" r:id="rId109"/>
    <p:sldId id="1182" r:id="rId110"/>
    <p:sldId id="1183" r:id="rId111"/>
    <p:sldId id="1184" r:id="rId112"/>
    <p:sldId id="1185" r:id="rId113"/>
    <p:sldId id="1242" r:id="rId114"/>
    <p:sldId id="1241" r:id="rId115"/>
    <p:sldId id="877" r:id="rId116"/>
    <p:sldId id="886" r:id="rId117"/>
    <p:sldId id="887" r:id="rId118"/>
    <p:sldId id="878" r:id="rId119"/>
    <p:sldId id="941" r:id="rId120"/>
    <p:sldId id="916" r:id="rId121"/>
    <p:sldId id="946" r:id="rId122"/>
    <p:sldId id="947" r:id="rId123"/>
    <p:sldId id="948" r:id="rId124"/>
    <p:sldId id="1194" r:id="rId125"/>
    <p:sldId id="943" r:id="rId126"/>
    <p:sldId id="1007" r:id="rId127"/>
    <p:sldId id="999" r:id="rId128"/>
    <p:sldId id="1000" r:id="rId129"/>
    <p:sldId id="972" r:id="rId130"/>
    <p:sldId id="974" r:id="rId131"/>
    <p:sldId id="1008" r:id="rId132"/>
    <p:sldId id="1024" r:id="rId133"/>
    <p:sldId id="1025" r:id="rId134"/>
    <p:sldId id="1009" r:id="rId135"/>
    <p:sldId id="1027" r:id="rId136"/>
    <p:sldId id="1028" r:id="rId137"/>
    <p:sldId id="976" r:id="rId138"/>
    <p:sldId id="1010" r:id="rId139"/>
    <p:sldId id="979" r:id="rId140"/>
    <p:sldId id="1197" r:id="rId141"/>
    <p:sldId id="980" r:id="rId142"/>
    <p:sldId id="1187" r:id="rId143"/>
    <p:sldId id="1186" r:id="rId144"/>
    <p:sldId id="1189" r:id="rId145"/>
    <p:sldId id="1190" r:id="rId146"/>
    <p:sldId id="1011" r:id="rId147"/>
    <p:sldId id="1188" r:id="rId148"/>
    <p:sldId id="949" r:id="rId149"/>
    <p:sldId id="1173" r:id="rId150"/>
    <p:sldId id="1026" r:id="rId151"/>
    <p:sldId id="1195" r:id="rId152"/>
    <p:sldId id="953" r:id="rId153"/>
    <p:sldId id="950" r:id="rId154"/>
    <p:sldId id="1198" r:id="rId155"/>
    <p:sldId id="1199" r:id="rId156"/>
    <p:sldId id="1201" r:id="rId157"/>
    <p:sldId id="1202" r:id="rId158"/>
    <p:sldId id="1203" r:id="rId159"/>
    <p:sldId id="951" r:id="rId160"/>
    <p:sldId id="955" r:id="rId161"/>
    <p:sldId id="1252" r:id="rId162"/>
    <p:sldId id="954" r:id="rId163"/>
    <p:sldId id="1204" r:id="rId164"/>
    <p:sldId id="956" r:id="rId165"/>
    <p:sldId id="957" r:id="rId166"/>
    <p:sldId id="958" r:id="rId167"/>
    <p:sldId id="959" r:id="rId168"/>
    <p:sldId id="1253" r:id="rId169"/>
    <p:sldId id="960" r:id="rId170"/>
    <p:sldId id="1205" r:id="rId171"/>
    <p:sldId id="962" r:id="rId172"/>
    <p:sldId id="961" r:id="rId173"/>
    <p:sldId id="984" r:id="rId174"/>
    <p:sldId id="1210" r:id="rId175"/>
    <p:sldId id="1254" r:id="rId176"/>
    <p:sldId id="1206" r:id="rId177"/>
    <p:sldId id="1207" r:id="rId178"/>
    <p:sldId id="1208" r:id="rId179"/>
    <p:sldId id="1211" r:id="rId180"/>
    <p:sldId id="1209" r:id="rId181"/>
    <p:sldId id="985" r:id="rId182"/>
    <p:sldId id="986" r:id="rId183"/>
    <p:sldId id="987" r:id="rId184"/>
    <p:sldId id="988" r:id="rId185"/>
    <p:sldId id="1174" r:id="rId186"/>
    <p:sldId id="1255" r:id="rId187"/>
    <p:sldId id="1175" r:id="rId188"/>
    <p:sldId id="1176" r:id="rId189"/>
    <p:sldId id="1257" r:id="rId190"/>
    <p:sldId id="1256" r:id="rId191"/>
    <p:sldId id="1178" r:id="rId192"/>
    <p:sldId id="1258" r:id="rId193"/>
    <p:sldId id="1260" r:id="rId194"/>
    <p:sldId id="1259" r:id="rId195"/>
    <p:sldId id="1179" r:id="rId196"/>
    <p:sldId id="1180" r:id="rId197"/>
    <p:sldId id="1181" r:id="rId198"/>
    <p:sldId id="1261" r:id="rId199"/>
    <p:sldId id="966" r:id="rId200"/>
    <p:sldId id="967" r:id="rId201"/>
    <p:sldId id="970" r:id="rId202"/>
    <p:sldId id="1262" r:id="rId203"/>
    <p:sldId id="1212" r:id="rId204"/>
    <p:sldId id="1263" r:id="rId205"/>
    <p:sldId id="1215" r:id="rId206"/>
    <p:sldId id="1213" r:id="rId207"/>
    <p:sldId id="1216" r:id="rId208"/>
    <p:sldId id="1217" r:id="rId209"/>
    <p:sldId id="1218" r:id="rId210"/>
    <p:sldId id="1219" r:id="rId211"/>
    <p:sldId id="1264" r:id="rId212"/>
    <p:sldId id="971" r:id="rId213"/>
    <p:sldId id="1221" r:id="rId214"/>
    <p:sldId id="1224" r:id="rId215"/>
    <p:sldId id="1265" r:id="rId216"/>
    <p:sldId id="1225" r:id="rId217"/>
    <p:sldId id="1228" r:id="rId218"/>
    <p:sldId id="1230" r:id="rId219"/>
    <p:sldId id="1231" r:id="rId220"/>
    <p:sldId id="1229" r:id="rId221"/>
    <p:sldId id="1232" r:id="rId222"/>
    <p:sldId id="1227" r:id="rId223"/>
    <p:sldId id="1233" r:id="rId224"/>
    <p:sldId id="1234" r:id="rId225"/>
    <p:sldId id="1013" r:id="rId226"/>
    <p:sldId id="827" r:id="rId227"/>
    <p:sldId id="1244" r:id="rId228"/>
    <p:sldId id="1245" r:id="rId229"/>
    <p:sldId id="1248" r:id="rId230"/>
    <p:sldId id="1249" r:id="rId231"/>
    <p:sldId id="1250" r:id="rId232"/>
    <p:sldId id="1247" r:id="rId233"/>
    <p:sldId id="1251" r:id="rId234"/>
    <p:sldId id="1226" r:id="rId235"/>
    <p:sldId id="1243" r:id="rId236"/>
    <p:sldId id="1266" r:id="rId2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FF06"/>
    <a:srgbClr val="FF53DA"/>
    <a:srgbClr val="F4740A"/>
    <a:srgbClr val="8FE2FF"/>
    <a:srgbClr val="88FF08"/>
    <a:srgbClr val="0091C4"/>
    <a:srgbClr val="00823B"/>
    <a:srgbClr val="FC00C9"/>
    <a:srgbClr val="0088B8"/>
    <a:srgbClr val="00759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78" autoAdjust="0"/>
    <p:restoredTop sz="76631" autoAdjust="0"/>
  </p:normalViewPr>
  <p:slideViewPr>
    <p:cSldViewPr snapToGrid="0" snapToObjects="1">
      <p:cViewPr varScale="1">
        <p:scale>
          <a:sx n="48" d="100"/>
          <a:sy n="48" d="100"/>
        </p:scale>
        <p:origin x="1641" y="36"/>
      </p:cViewPr>
      <p:guideLst>
        <p:guide orient="horz" pos="2183"/>
        <p:guide pos="2880"/>
      </p:guideLst>
    </p:cSldViewPr>
  </p:slideViewPr>
  <p:notesTextViewPr>
    <p:cViewPr>
      <p:scale>
        <a:sx n="100" d="100"/>
        <a:sy n="100" d="100"/>
      </p:scale>
      <p:origin x="0" y="0"/>
    </p:cViewPr>
  </p:notesTextViewPr>
  <p:sorterViewPr>
    <p:cViewPr varScale="1">
      <p:scale>
        <a:sx n="1" d="1"/>
        <a:sy n="1" d="1"/>
      </p:scale>
      <p:origin x="0" y="-98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7CE4E7-4565-6A4D-80A5-4471200E0461}" type="datetimeFigureOut">
              <a:rPr lang="en-US" smtClean="0"/>
              <a:t>12/3/2021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23287F-8B97-1B43-AF72-7B5379A802C8}" type="slidenum">
              <a:rPr lang="en-US" smtClean="0"/>
              <a:t>‹#›</a:t>
            </a:fld>
            <a:endParaRPr lang="en-US" dirty="0"/>
          </a:p>
        </p:txBody>
      </p:sp>
    </p:spTree>
    <p:extLst>
      <p:ext uri="{BB962C8B-B14F-4D97-AF65-F5344CB8AC3E}">
        <p14:creationId xmlns:p14="http://schemas.microsoft.com/office/powerpoint/2010/main" val="35003900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b="0" dirty="0"/>
              <a:t>Hi </a:t>
            </a:r>
            <a:r>
              <a:rPr lang="nb-NO" b="0" dirty="0" err="1"/>
              <a:t>everyone</a:t>
            </a:r>
            <a:r>
              <a:rPr lang="nb-NO" b="0" dirty="0"/>
              <a:t>, </a:t>
            </a:r>
            <a:r>
              <a:rPr lang="nb-NO" b="0" dirty="0" err="1"/>
              <a:t>thanks</a:t>
            </a:r>
            <a:r>
              <a:rPr lang="nb-NO" b="0" dirty="0"/>
              <a:t> for </a:t>
            </a:r>
            <a:r>
              <a:rPr lang="nb-NO" b="0" dirty="0" err="1"/>
              <a:t>coming</a:t>
            </a:r>
            <a:r>
              <a:rPr lang="nb-NO" b="0" dirty="0"/>
              <a:t> to my talk. </a:t>
            </a:r>
            <a:r>
              <a:rPr lang="nb-NO" b="0" dirty="0" err="1"/>
              <a:t>I’m</a:t>
            </a:r>
            <a:r>
              <a:rPr lang="nb-NO" b="0" dirty="0"/>
              <a:t> </a:t>
            </a:r>
            <a:r>
              <a:rPr lang="nb-NO" b="0" dirty="0" err="1"/>
              <a:t>going</a:t>
            </a:r>
            <a:r>
              <a:rPr lang="nb-NO" b="0" dirty="0"/>
              <a:t> to talk </a:t>
            </a:r>
            <a:r>
              <a:rPr lang="nb-NO" b="0" dirty="0" err="1"/>
              <a:t>about</a:t>
            </a:r>
            <a:r>
              <a:rPr lang="nb-NO" b="0" dirty="0"/>
              <a:t> </a:t>
            </a:r>
            <a:r>
              <a:rPr lang="nb-NO" b="0" dirty="0" err="1"/>
              <a:t>how</a:t>
            </a:r>
            <a:r>
              <a:rPr lang="nb-NO" b="0" dirty="0"/>
              <a:t> </a:t>
            </a:r>
            <a:r>
              <a:rPr lang="nb-NO" b="0" dirty="0" err="1"/>
              <a:t>we</a:t>
            </a:r>
            <a:r>
              <a:rPr lang="nb-NO" b="0" dirty="0"/>
              <a:t> </a:t>
            </a:r>
            <a:r>
              <a:rPr lang="nb-NO" b="0" dirty="0" err="1"/>
              <a:t>try</a:t>
            </a:r>
            <a:r>
              <a:rPr lang="nb-NO" b="0" dirty="0"/>
              <a:t> to </a:t>
            </a:r>
            <a:r>
              <a:rPr lang="nb-NO" b="0" dirty="0" err="1"/>
              <a:t>build</a:t>
            </a:r>
            <a:r>
              <a:rPr lang="nb-NO" b="0" dirty="0"/>
              <a:t> reliable services at NRK TV.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a:t>
            </a:fld>
            <a:endParaRPr lang="en-US"/>
          </a:p>
        </p:txBody>
      </p:sp>
    </p:spTree>
    <p:extLst>
      <p:ext uri="{BB962C8B-B14F-4D97-AF65-F5344CB8AC3E}">
        <p14:creationId xmlns:p14="http://schemas.microsoft.com/office/powerpoint/2010/main" val="246009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I’m</a:t>
            </a:r>
            <a:r>
              <a:rPr lang="nb-NO" dirty="0"/>
              <a:t> </a:t>
            </a:r>
            <a:r>
              <a:rPr lang="nb-NO" dirty="0" err="1"/>
              <a:t>going</a:t>
            </a:r>
            <a:r>
              <a:rPr lang="nb-NO" dirty="0"/>
              <a:t> to talk </a:t>
            </a:r>
            <a:r>
              <a:rPr lang="nb-NO" dirty="0" err="1"/>
              <a:t>about</a:t>
            </a:r>
            <a:r>
              <a:rPr lang="nb-NO" dirty="0"/>
              <a:t> </a:t>
            </a:r>
            <a:r>
              <a:rPr lang="nb-NO" dirty="0" err="1"/>
              <a:t>today</a:t>
            </a:r>
            <a:r>
              <a:rPr lang="nb-NO" dirty="0"/>
              <a:t> is </a:t>
            </a:r>
            <a:r>
              <a:rPr lang="nb-NO" dirty="0" err="1"/>
              <a:t>this</a:t>
            </a:r>
            <a:r>
              <a:rPr lang="nb-NO" dirty="0"/>
              <a:t>. First, </a:t>
            </a:r>
            <a:r>
              <a:rPr lang="nb-NO" dirty="0" err="1"/>
              <a:t>we’ll</a:t>
            </a:r>
            <a:r>
              <a:rPr lang="nb-NO" dirty="0"/>
              <a:t> </a:t>
            </a:r>
            <a:r>
              <a:rPr lang="nb-NO" dirty="0" err="1"/>
              <a:t>look</a:t>
            </a:r>
            <a:r>
              <a:rPr lang="nb-NO" dirty="0"/>
              <a:t> a </a:t>
            </a:r>
            <a:r>
              <a:rPr lang="nb-NO" dirty="0" err="1"/>
              <a:t>little</a:t>
            </a:r>
            <a:r>
              <a:rPr lang="nb-NO" dirty="0"/>
              <a:t> bit at </a:t>
            </a:r>
            <a:r>
              <a:rPr lang="nb-NO" dirty="0" err="1"/>
              <a:t>the</a:t>
            </a:r>
            <a:r>
              <a:rPr lang="nb-NO" dirty="0"/>
              <a:t> NRK TV service </a:t>
            </a:r>
            <a:r>
              <a:rPr lang="nb-NO" dirty="0" err="1"/>
              <a:t>itself</a:t>
            </a:r>
            <a:r>
              <a:rPr lang="nb-NO" dirty="0"/>
              <a:t>, </a:t>
            </a:r>
            <a:r>
              <a:rPr lang="nb-NO" dirty="0" err="1"/>
              <a:t>because</a:t>
            </a:r>
            <a:r>
              <a:rPr lang="nb-NO" dirty="0"/>
              <a:t> </a:t>
            </a:r>
            <a:r>
              <a:rPr lang="nb-NO" dirty="0" err="1"/>
              <a:t>you</a:t>
            </a:r>
            <a:r>
              <a:rPr lang="nb-NO" dirty="0"/>
              <a:t> </a:t>
            </a:r>
            <a:r>
              <a:rPr lang="nb-NO" dirty="0" err="1"/>
              <a:t>can’t</a:t>
            </a:r>
            <a:r>
              <a:rPr lang="nb-NO" dirty="0"/>
              <a:t> </a:t>
            </a:r>
            <a:r>
              <a:rPr lang="nb-NO" dirty="0" err="1"/>
              <a:t>expect</a:t>
            </a:r>
            <a:r>
              <a:rPr lang="nb-NO" dirty="0"/>
              <a:t> to </a:t>
            </a:r>
            <a:r>
              <a:rPr lang="nb-NO" dirty="0" err="1"/>
              <a:t>build</a:t>
            </a:r>
            <a:r>
              <a:rPr lang="nb-NO" dirty="0"/>
              <a:t> a reliable service </a:t>
            </a:r>
            <a:r>
              <a:rPr lang="nb-NO" dirty="0" err="1"/>
              <a:t>if</a:t>
            </a:r>
            <a:r>
              <a:rPr lang="nb-NO" dirty="0"/>
              <a:t> </a:t>
            </a:r>
            <a:r>
              <a:rPr lang="nb-NO" dirty="0" err="1"/>
              <a:t>you</a:t>
            </a:r>
            <a:r>
              <a:rPr lang="nb-NO" dirty="0"/>
              <a:t> </a:t>
            </a:r>
            <a:r>
              <a:rPr lang="nb-NO" dirty="0" err="1"/>
              <a:t>don’t</a:t>
            </a:r>
            <a:r>
              <a:rPr lang="nb-NO" dirty="0"/>
              <a:t> </a:t>
            </a:r>
            <a:r>
              <a:rPr lang="nb-NO" dirty="0" err="1"/>
              <a:t>think</a:t>
            </a:r>
            <a:r>
              <a:rPr lang="nb-NO" dirty="0"/>
              <a:t> </a:t>
            </a:r>
            <a:r>
              <a:rPr lang="nb-NO" dirty="0" err="1"/>
              <a:t>about</a:t>
            </a:r>
            <a:r>
              <a:rPr lang="nb-NO" dirty="0"/>
              <a:t> </a:t>
            </a:r>
            <a:r>
              <a:rPr lang="nb-NO" dirty="0" err="1"/>
              <a:t>what</a:t>
            </a:r>
            <a:r>
              <a:rPr lang="nb-NO" dirty="0"/>
              <a:t> </a:t>
            </a:r>
            <a:r>
              <a:rPr lang="nb-NO" dirty="0" err="1"/>
              <a:t>the</a:t>
            </a:r>
            <a:r>
              <a:rPr lang="nb-NO" dirty="0"/>
              <a:t> service is.</a:t>
            </a:r>
          </a:p>
          <a:p>
            <a:r>
              <a:rPr lang="nb-NO" dirty="0" err="1"/>
              <a:t>Then</a:t>
            </a:r>
            <a:r>
              <a:rPr lang="nb-NO" dirty="0"/>
              <a:t> </a:t>
            </a:r>
            <a:r>
              <a:rPr lang="nb-NO" dirty="0" err="1"/>
              <a:t>we’ll</a:t>
            </a:r>
            <a:r>
              <a:rPr lang="nb-NO" dirty="0"/>
              <a:t> talk </a:t>
            </a:r>
            <a:r>
              <a:rPr lang="nb-NO" dirty="0" err="1"/>
              <a:t>about</a:t>
            </a:r>
            <a:r>
              <a:rPr lang="nb-NO" dirty="0"/>
              <a:t> </a:t>
            </a:r>
            <a:r>
              <a:rPr lang="nb-NO" dirty="0" err="1"/>
              <a:t>what</a:t>
            </a:r>
            <a:r>
              <a:rPr lang="nb-NO" dirty="0"/>
              <a:t> </a:t>
            </a:r>
            <a:r>
              <a:rPr lang="nb-NO" dirty="0" err="1"/>
              <a:t>reliability</a:t>
            </a:r>
            <a:r>
              <a:rPr lang="nb-NO" dirty="0"/>
              <a:t> </a:t>
            </a:r>
            <a:r>
              <a:rPr lang="nb-NO" dirty="0" err="1"/>
              <a:t>means</a:t>
            </a:r>
            <a:r>
              <a:rPr lang="nb-NO" dirty="0"/>
              <a:t> and </a:t>
            </a:r>
            <a:r>
              <a:rPr lang="nb-NO" dirty="0" err="1"/>
              <a:t>how</a:t>
            </a:r>
            <a:r>
              <a:rPr lang="nb-NO" dirty="0"/>
              <a:t> </a:t>
            </a:r>
            <a:r>
              <a:rPr lang="nb-NO" dirty="0" err="1"/>
              <a:t>we</a:t>
            </a:r>
            <a:r>
              <a:rPr lang="nb-NO" dirty="0"/>
              <a:t> </a:t>
            </a:r>
            <a:r>
              <a:rPr lang="nb-NO" dirty="0" err="1"/>
              <a:t>can</a:t>
            </a:r>
            <a:r>
              <a:rPr lang="nb-NO" dirty="0"/>
              <a:t> </a:t>
            </a:r>
            <a:r>
              <a:rPr lang="nb-NO" dirty="0" err="1"/>
              <a:t>take</a:t>
            </a:r>
            <a:r>
              <a:rPr lang="nb-NO" dirty="0"/>
              <a:t> </a:t>
            </a:r>
            <a:r>
              <a:rPr lang="nb-NO" dirty="0" err="1"/>
              <a:t>that</a:t>
            </a:r>
            <a:r>
              <a:rPr lang="nb-NO" dirty="0"/>
              <a:t> </a:t>
            </a:r>
            <a:r>
              <a:rPr lang="nb-NO" dirty="0" err="1"/>
              <a:t>abstract</a:t>
            </a:r>
            <a:r>
              <a:rPr lang="nb-NO" dirty="0"/>
              <a:t> </a:t>
            </a:r>
            <a:r>
              <a:rPr lang="nb-NO" dirty="0" err="1"/>
              <a:t>notion</a:t>
            </a:r>
            <a:r>
              <a:rPr lang="nb-NO" dirty="0"/>
              <a:t> and turn it </a:t>
            </a:r>
            <a:r>
              <a:rPr lang="nb-NO" dirty="0" err="1"/>
              <a:t>into</a:t>
            </a:r>
            <a:r>
              <a:rPr lang="nb-NO" dirty="0"/>
              <a:t> </a:t>
            </a:r>
            <a:r>
              <a:rPr lang="nb-NO" dirty="0" err="1"/>
              <a:t>something</a:t>
            </a:r>
            <a:r>
              <a:rPr lang="nb-NO" dirty="0"/>
              <a:t> </a:t>
            </a:r>
            <a:r>
              <a:rPr lang="nb-NO" dirty="0" err="1"/>
              <a:t>concrete</a:t>
            </a:r>
            <a:r>
              <a:rPr lang="nb-NO" dirty="0"/>
              <a:t> and </a:t>
            </a:r>
            <a:r>
              <a:rPr lang="nb-NO" dirty="0" err="1"/>
              <a:t>actionable</a:t>
            </a:r>
            <a:r>
              <a:rPr lang="nb-NO" dirty="0"/>
              <a:t>.</a:t>
            </a:r>
          </a:p>
          <a:p>
            <a:r>
              <a:rPr lang="nb-NO" dirty="0" err="1"/>
              <a:t>That’s</a:t>
            </a:r>
            <a:r>
              <a:rPr lang="nb-NO" dirty="0"/>
              <a:t> </a:t>
            </a:r>
            <a:r>
              <a:rPr lang="nb-NO" dirty="0" err="1"/>
              <a:t>going</a:t>
            </a:r>
            <a:r>
              <a:rPr lang="nb-NO" dirty="0"/>
              <a:t> to lead </a:t>
            </a:r>
            <a:r>
              <a:rPr lang="nb-NO" dirty="0" err="1"/>
              <a:t>us</a:t>
            </a:r>
            <a:r>
              <a:rPr lang="nb-NO" dirty="0"/>
              <a:t> </a:t>
            </a:r>
            <a:r>
              <a:rPr lang="nb-NO" dirty="0" err="1"/>
              <a:t>towards</a:t>
            </a:r>
            <a:r>
              <a:rPr lang="nb-NO" dirty="0"/>
              <a:t> a </a:t>
            </a:r>
            <a:r>
              <a:rPr lang="nb-NO" dirty="0" err="1"/>
              <a:t>process</a:t>
            </a:r>
            <a:r>
              <a:rPr lang="nb-NO" dirty="0"/>
              <a:t> </a:t>
            </a:r>
            <a:r>
              <a:rPr lang="nb-NO" dirty="0" err="1"/>
              <a:t>of</a:t>
            </a:r>
            <a:r>
              <a:rPr lang="nb-NO" dirty="0"/>
              <a:t> </a:t>
            </a:r>
            <a:r>
              <a:rPr lang="nb-NO" dirty="0" err="1"/>
              <a:t>reliability</a:t>
            </a:r>
            <a:r>
              <a:rPr lang="nb-NO" dirty="0"/>
              <a:t> </a:t>
            </a:r>
            <a:r>
              <a:rPr lang="nb-NO" dirty="0" err="1"/>
              <a:t>engineering</a:t>
            </a:r>
            <a:r>
              <a:rPr lang="nb-NO" dirty="0"/>
              <a:t>. </a:t>
            </a:r>
            <a:r>
              <a:rPr lang="nb-NO" dirty="0" err="1"/>
              <a:t>We</a:t>
            </a:r>
            <a:r>
              <a:rPr lang="nb-NO" dirty="0"/>
              <a:t> </a:t>
            </a:r>
            <a:r>
              <a:rPr lang="nb-NO" dirty="0" err="1"/>
              <a:t>want</a:t>
            </a:r>
            <a:r>
              <a:rPr lang="nb-NO" dirty="0"/>
              <a:t> to be </a:t>
            </a:r>
            <a:r>
              <a:rPr lang="nb-NO" dirty="0" err="1"/>
              <a:t>able</a:t>
            </a:r>
            <a:r>
              <a:rPr lang="nb-NO" dirty="0"/>
              <a:t> to </a:t>
            </a:r>
            <a:r>
              <a:rPr lang="nb-NO" dirty="0" err="1"/>
              <a:t>build</a:t>
            </a:r>
            <a:r>
              <a:rPr lang="nb-NO" dirty="0"/>
              <a:t> </a:t>
            </a:r>
            <a:r>
              <a:rPr lang="nb-NO" dirty="0" err="1"/>
              <a:t>reliability</a:t>
            </a:r>
            <a:r>
              <a:rPr lang="nb-NO" dirty="0"/>
              <a:t> in a </a:t>
            </a:r>
            <a:r>
              <a:rPr lang="nb-NO" dirty="0" err="1"/>
              <a:t>deliberate</a:t>
            </a:r>
            <a:r>
              <a:rPr lang="nb-NO" dirty="0"/>
              <a:t> </a:t>
            </a:r>
            <a:r>
              <a:rPr lang="nb-NO" dirty="0" err="1"/>
              <a:t>process</a:t>
            </a:r>
            <a:r>
              <a:rPr lang="nb-NO" dirty="0"/>
              <a:t>.</a:t>
            </a:r>
          </a:p>
          <a:p>
            <a:r>
              <a:rPr lang="nb-NO" dirty="0"/>
              <a:t>And </a:t>
            </a:r>
            <a:r>
              <a:rPr lang="nb-NO" dirty="0" err="1"/>
              <a:t>then</a:t>
            </a:r>
            <a:r>
              <a:rPr lang="nb-NO" dirty="0"/>
              <a:t> </a:t>
            </a:r>
            <a:r>
              <a:rPr lang="nb-NO" dirty="0" err="1"/>
              <a:t>we’ll</a:t>
            </a:r>
            <a:r>
              <a:rPr lang="nb-NO" dirty="0"/>
              <a:t> </a:t>
            </a:r>
            <a:r>
              <a:rPr lang="nb-NO" dirty="0" err="1"/>
              <a:t>see</a:t>
            </a:r>
            <a:r>
              <a:rPr lang="nb-NO" dirty="0"/>
              <a:t> </a:t>
            </a:r>
            <a:r>
              <a:rPr lang="nb-NO" dirty="0" err="1"/>
              <a:t>how</a:t>
            </a:r>
            <a:r>
              <a:rPr lang="nb-NO" dirty="0"/>
              <a:t> </a:t>
            </a:r>
            <a:r>
              <a:rPr lang="nb-NO" dirty="0" err="1"/>
              <a:t>we</a:t>
            </a:r>
            <a:r>
              <a:rPr lang="nb-NO" dirty="0"/>
              <a:t> </a:t>
            </a:r>
            <a:r>
              <a:rPr lang="nb-NO" dirty="0" err="1"/>
              <a:t>use</a:t>
            </a:r>
            <a:r>
              <a:rPr lang="nb-NO" dirty="0"/>
              <a:t> stress tests as a part </a:t>
            </a:r>
            <a:r>
              <a:rPr lang="nb-NO" dirty="0" err="1"/>
              <a:t>of</a:t>
            </a:r>
            <a:r>
              <a:rPr lang="nb-NO" dirty="0"/>
              <a:t> </a:t>
            </a:r>
            <a:r>
              <a:rPr lang="nb-NO" dirty="0" err="1"/>
              <a:t>that</a:t>
            </a:r>
            <a:r>
              <a:rPr lang="nb-NO" dirty="0"/>
              <a:t> </a:t>
            </a:r>
            <a:r>
              <a:rPr lang="nb-NO" dirty="0" err="1"/>
              <a:t>process</a:t>
            </a:r>
            <a:r>
              <a:rPr lang="nb-NO" dirty="0"/>
              <a:t>, to </a:t>
            </a:r>
            <a:r>
              <a:rPr lang="nb-NO" dirty="0" err="1"/>
              <a:t>verify</a:t>
            </a:r>
            <a:r>
              <a:rPr lang="nb-NO" dirty="0"/>
              <a:t> </a:t>
            </a:r>
            <a:r>
              <a:rPr lang="nb-NO" dirty="0" err="1"/>
              <a:t>that</a:t>
            </a:r>
            <a:r>
              <a:rPr lang="nb-NO" dirty="0"/>
              <a:t> </a:t>
            </a:r>
            <a:r>
              <a:rPr lang="nb-NO" dirty="0" err="1"/>
              <a:t>we</a:t>
            </a:r>
            <a:r>
              <a:rPr lang="nb-NO" dirty="0"/>
              <a:t> </a:t>
            </a:r>
            <a:r>
              <a:rPr lang="nb-NO" dirty="0" err="1"/>
              <a:t>reach</a:t>
            </a:r>
            <a:r>
              <a:rPr lang="nb-NO" dirty="0"/>
              <a:t> </a:t>
            </a:r>
            <a:r>
              <a:rPr lang="nb-NO" dirty="0" err="1"/>
              <a:t>our</a:t>
            </a:r>
            <a:r>
              <a:rPr lang="nb-NO" dirty="0"/>
              <a:t> </a:t>
            </a:r>
            <a:r>
              <a:rPr lang="nb-NO" dirty="0" err="1"/>
              <a:t>reliability</a:t>
            </a:r>
            <a:r>
              <a:rPr lang="nb-NO" dirty="0"/>
              <a:t> goals. </a:t>
            </a:r>
          </a:p>
          <a:p>
            <a:r>
              <a:rPr lang="nb-NO" dirty="0"/>
              <a:t>And </a:t>
            </a:r>
            <a:r>
              <a:rPr lang="nb-NO" dirty="0" err="1"/>
              <a:t>we’ll</a:t>
            </a:r>
            <a:r>
              <a:rPr lang="nb-NO" dirty="0"/>
              <a:t> </a:t>
            </a:r>
            <a:r>
              <a:rPr lang="nb-NO" dirty="0" err="1"/>
              <a:t>discuss</a:t>
            </a:r>
            <a:r>
              <a:rPr lang="nb-NO" dirty="0"/>
              <a:t> </a:t>
            </a:r>
            <a:r>
              <a:rPr lang="nb-NO" dirty="0" err="1"/>
              <a:t>some</a:t>
            </a:r>
            <a:r>
              <a:rPr lang="nb-NO" dirty="0"/>
              <a:t> </a:t>
            </a:r>
            <a:r>
              <a:rPr lang="nb-NO" dirty="0" err="1"/>
              <a:t>of</a:t>
            </a:r>
            <a:r>
              <a:rPr lang="nb-NO" dirty="0"/>
              <a:t> </a:t>
            </a:r>
            <a:r>
              <a:rPr lang="nb-NO" dirty="0" err="1"/>
              <a:t>the</a:t>
            </a:r>
            <a:r>
              <a:rPr lang="nb-NO" dirty="0"/>
              <a:t> </a:t>
            </a:r>
            <a:r>
              <a:rPr lang="nb-NO" dirty="0" err="1"/>
              <a:t>tools</a:t>
            </a:r>
            <a:r>
              <a:rPr lang="nb-NO" dirty="0"/>
              <a:t> and </a:t>
            </a:r>
            <a:r>
              <a:rPr lang="nb-NO" dirty="0" err="1"/>
              <a:t>techniques</a:t>
            </a:r>
            <a:r>
              <a:rPr lang="nb-NO" dirty="0"/>
              <a:t> </a:t>
            </a:r>
            <a:r>
              <a:rPr lang="nb-NO" dirty="0" err="1"/>
              <a:t>we</a:t>
            </a:r>
            <a:r>
              <a:rPr lang="nb-NO" dirty="0"/>
              <a:t> </a:t>
            </a:r>
            <a:r>
              <a:rPr lang="nb-NO" dirty="0" err="1"/>
              <a:t>use</a:t>
            </a:r>
            <a:r>
              <a:rPr lang="nb-NO" dirty="0"/>
              <a:t> for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a:t>
            </a:fld>
            <a:endParaRPr lang="en-US"/>
          </a:p>
        </p:txBody>
      </p:sp>
    </p:spTree>
    <p:extLst>
      <p:ext uri="{BB962C8B-B14F-4D97-AF65-F5344CB8AC3E}">
        <p14:creationId xmlns:p14="http://schemas.microsoft.com/office/powerpoint/2010/main" val="16894618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Of</a:t>
            </a:r>
            <a:r>
              <a:rPr lang="nb-NO" dirty="0"/>
              <a:t> </a:t>
            </a:r>
            <a:r>
              <a:rPr lang="nb-NO" dirty="0" err="1"/>
              <a:t>course</a:t>
            </a:r>
            <a:r>
              <a:rPr lang="nb-NO" dirty="0"/>
              <a:t> </a:t>
            </a:r>
            <a:r>
              <a:rPr lang="nb-NO" dirty="0" err="1"/>
              <a:t>you’ll</a:t>
            </a:r>
            <a:r>
              <a:rPr lang="nb-NO" dirty="0"/>
              <a:t> </a:t>
            </a:r>
            <a:r>
              <a:rPr lang="nb-NO" dirty="0" err="1"/>
              <a:t>use</a:t>
            </a:r>
            <a:r>
              <a:rPr lang="nb-NO" dirty="0"/>
              <a:t> </a:t>
            </a:r>
            <a:r>
              <a:rPr lang="nb-NO" dirty="0" err="1"/>
              <a:t>them</a:t>
            </a:r>
            <a:r>
              <a:rPr lang="nb-NO" dirty="0"/>
              <a:t> to </a:t>
            </a:r>
            <a:r>
              <a:rPr lang="nb-NO" dirty="0" err="1"/>
              <a:t>validate</a:t>
            </a:r>
            <a:r>
              <a:rPr lang="nb-NO" dirty="0"/>
              <a:t> </a:t>
            </a:r>
            <a:r>
              <a:rPr lang="nb-NO" dirty="0" err="1"/>
              <a:t>improvements</a:t>
            </a:r>
            <a:r>
              <a:rPr lang="nb-NO" dirty="0"/>
              <a:t>. In </a:t>
            </a:r>
            <a:r>
              <a:rPr lang="nb-NO" dirty="0" err="1"/>
              <a:t>fact</a:t>
            </a:r>
            <a:r>
              <a:rPr lang="nb-NO" dirty="0"/>
              <a:t>, </a:t>
            </a:r>
            <a:r>
              <a:rPr lang="nb-NO" dirty="0" err="1"/>
              <a:t>you</a:t>
            </a:r>
            <a:r>
              <a:rPr lang="nb-NO" dirty="0"/>
              <a:t> </a:t>
            </a:r>
            <a:r>
              <a:rPr lang="nb-NO" dirty="0" err="1"/>
              <a:t>can</a:t>
            </a:r>
            <a:r>
              <a:rPr lang="nb-NO" dirty="0"/>
              <a:t> </a:t>
            </a:r>
            <a:r>
              <a:rPr lang="nb-NO" dirty="0" err="1"/>
              <a:t>work</a:t>
            </a:r>
            <a:r>
              <a:rPr lang="nb-NO" dirty="0"/>
              <a:t> </a:t>
            </a:r>
            <a:r>
              <a:rPr lang="nb-NO" dirty="0" err="1"/>
              <a:t>out</a:t>
            </a:r>
            <a:r>
              <a:rPr lang="nb-NO" dirty="0"/>
              <a:t> </a:t>
            </a:r>
            <a:r>
              <a:rPr lang="nb-NO" dirty="0" err="1"/>
              <a:t>several</a:t>
            </a:r>
            <a:r>
              <a:rPr lang="nb-NO" dirty="0"/>
              <a:t> design alternatives, run </a:t>
            </a:r>
            <a:r>
              <a:rPr lang="nb-NO" dirty="0" err="1"/>
              <a:t>some</a:t>
            </a:r>
            <a:r>
              <a:rPr lang="nb-NO" dirty="0"/>
              <a:t> </a:t>
            </a:r>
            <a:r>
              <a:rPr lang="nb-NO" dirty="0" err="1"/>
              <a:t>experiments</a:t>
            </a:r>
            <a:r>
              <a:rPr lang="nb-NO" dirty="0"/>
              <a:t>, and </a:t>
            </a:r>
            <a:r>
              <a:rPr lang="nb-NO" dirty="0" err="1"/>
              <a:t>choose</a:t>
            </a:r>
            <a:r>
              <a:rPr lang="nb-NO" dirty="0"/>
              <a:t> </a:t>
            </a:r>
            <a:r>
              <a:rPr lang="nb-NO" dirty="0" err="1"/>
              <a:t>the</a:t>
            </a:r>
            <a:r>
              <a:rPr lang="nb-NO" dirty="0"/>
              <a:t> </a:t>
            </a:r>
            <a:r>
              <a:rPr lang="nb-NO" dirty="0" err="1"/>
              <a:t>one</a:t>
            </a:r>
            <a:r>
              <a:rPr lang="nb-NO" dirty="0"/>
              <a:t> </a:t>
            </a:r>
            <a:r>
              <a:rPr lang="nb-NO" dirty="0" err="1"/>
              <a:t>that</a:t>
            </a:r>
            <a:r>
              <a:rPr lang="nb-NO" dirty="0"/>
              <a:t> fares best.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100</a:t>
            </a:fld>
            <a:endParaRPr lang="en-US"/>
          </a:p>
        </p:txBody>
      </p:sp>
    </p:spTree>
    <p:extLst>
      <p:ext uri="{BB962C8B-B14F-4D97-AF65-F5344CB8AC3E}">
        <p14:creationId xmlns:p14="http://schemas.microsoft.com/office/powerpoint/2010/main" val="10993525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you’ll</a:t>
            </a:r>
            <a:r>
              <a:rPr lang="nb-NO" dirty="0"/>
              <a:t> have it in </a:t>
            </a:r>
            <a:r>
              <a:rPr lang="nb-NO" dirty="0" err="1"/>
              <a:t>place</a:t>
            </a:r>
            <a:r>
              <a:rPr lang="nb-NO" dirty="0"/>
              <a:t> to </a:t>
            </a:r>
            <a:r>
              <a:rPr lang="nb-NO" dirty="0" err="1"/>
              <a:t>notice</a:t>
            </a:r>
            <a:r>
              <a:rPr lang="nb-NO" dirty="0"/>
              <a:t> regressions </a:t>
            </a:r>
            <a:r>
              <a:rPr lang="nb-NO" dirty="0" err="1"/>
              <a:t>when</a:t>
            </a:r>
            <a:r>
              <a:rPr lang="nb-NO" dirty="0"/>
              <a:t> </a:t>
            </a:r>
            <a:r>
              <a:rPr lang="nb-NO" dirty="0" err="1"/>
              <a:t>they</a:t>
            </a:r>
            <a:r>
              <a:rPr lang="nb-NO" dirty="0"/>
              <a:t> </a:t>
            </a:r>
            <a:r>
              <a:rPr lang="nb-NO" dirty="0" err="1"/>
              <a:t>happen</a:t>
            </a:r>
            <a:r>
              <a:rPr lang="nb-NO" dirty="0"/>
              <a:t>. And </a:t>
            </a:r>
            <a:r>
              <a:rPr lang="nb-NO" dirty="0" err="1"/>
              <a:t>they</a:t>
            </a:r>
            <a:r>
              <a:rPr lang="nb-NO" dirty="0"/>
              <a:t> do </a:t>
            </a:r>
            <a:r>
              <a:rPr lang="nb-NO" dirty="0" err="1"/>
              <a:t>happen</a:t>
            </a:r>
            <a:r>
              <a:rPr lang="nb-NO" dirty="0"/>
              <a:t>. </a:t>
            </a:r>
            <a:r>
              <a:rPr lang="nb-NO" dirty="0" err="1"/>
              <a:t>You</a:t>
            </a:r>
            <a:r>
              <a:rPr lang="nb-NO" dirty="0"/>
              <a:t> </a:t>
            </a:r>
            <a:r>
              <a:rPr lang="nb-NO" dirty="0" err="1"/>
              <a:t>might</a:t>
            </a:r>
            <a:r>
              <a:rPr lang="nb-NO" dirty="0"/>
              <a:t> </a:t>
            </a:r>
            <a:r>
              <a:rPr lang="nb-NO" dirty="0" err="1"/>
              <a:t>notice</a:t>
            </a:r>
            <a:r>
              <a:rPr lang="nb-NO" dirty="0"/>
              <a:t> </a:t>
            </a:r>
            <a:r>
              <a:rPr lang="nb-NO" dirty="0" err="1"/>
              <a:t>that</a:t>
            </a:r>
            <a:r>
              <a:rPr lang="nb-NO" dirty="0"/>
              <a:t> </a:t>
            </a:r>
            <a:r>
              <a:rPr lang="nb-NO" dirty="0" err="1"/>
              <a:t>you’re</a:t>
            </a:r>
            <a:r>
              <a:rPr lang="nb-NO" dirty="0"/>
              <a:t> </a:t>
            </a:r>
            <a:r>
              <a:rPr lang="nb-NO" dirty="0" err="1"/>
              <a:t>no</a:t>
            </a:r>
            <a:r>
              <a:rPr lang="nb-NO" dirty="0"/>
              <a:t> longer </a:t>
            </a:r>
            <a:r>
              <a:rPr lang="nb-NO" dirty="0" err="1"/>
              <a:t>consistently</a:t>
            </a:r>
            <a:r>
              <a:rPr lang="nb-NO" dirty="0"/>
              <a:t> </a:t>
            </a:r>
            <a:r>
              <a:rPr lang="nb-NO" dirty="0" err="1"/>
              <a:t>meeting</a:t>
            </a:r>
            <a:r>
              <a:rPr lang="nb-NO" dirty="0"/>
              <a:t> </a:t>
            </a:r>
            <a:r>
              <a:rPr lang="nb-NO" dirty="0" err="1"/>
              <a:t>your</a:t>
            </a:r>
            <a:r>
              <a:rPr lang="nb-NO" dirty="0"/>
              <a:t> SLO, </a:t>
            </a:r>
            <a:r>
              <a:rPr lang="nb-NO" dirty="0" err="1"/>
              <a:t>notice</a:t>
            </a:r>
            <a:r>
              <a:rPr lang="nb-NO" dirty="0"/>
              <a:t> </a:t>
            </a:r>
            <a:r>
              <a:rPr lang="nb-NO" dirty="0" err="1"/>
              <a:t>that</a:t>
            </a:r>
            <a:r>
              <a:rPr lang="nb-NO" dirty="0"/>
              <a:t> </a:t>
            </a:r>
            <a:r>
              <a:rPr lang="nb-NO" dirty="0" err="1"/>
              <a:t>the</a:t>
            </a:r>
            <a:r>
              <a:rPr lang="nb-NO" dirty="0"/>
              <a:t> SLI has </a:t>
            </a:r>
            <a:r>
              <a:rPr lang="nb-NO" dirty="0" err="1"/>
              <a:t>deteriorated</a:t>
            </a:r>
            <a:r>
              <a:rPr lang="nb-NO" dirty="0"/>
              <a:t> over </a:t>
            </a:r>
            <a:r>
              <a:rPr lang="nb-NO" dirty="0" err="1"/>
              <a:t>the</a:t>
            </a:r>
            <a:r>
              <a:rPr lang="nb-NO" dirty="0"/>
              <a:t> last </a:t>
            </a:r>
            <a:r>
              <a:rPr lang="nb-NO" dirty="0" err="1"/>
              <a:t>couple</a:t>
            </a:r>
            <a:r>
              <a:rPr lang="nb-NO" dirty="0"/>
              <a:t> </a:t>
            </a:r>
            <a:r>
              <a:rPr lang="nb-NO" dirty="0" err="1"/>
              <a:t>of</a:t>
            </a:r>
            <a:r>
              <a:rPr lang="nb-NO" dirty="0"/>
              <a:t> </a:t>
            </a:r>
            <a:r>
              <a:rPr lang="nb-NO" dirty="0" err="1"/>
              <a:t>weeks</a:t>
            </a:r>
            <a:r>
              <a:rPr lang="nb-NO" dirty="0"/>
              <a:t>, and </a:t>
            </a:r>
            <a:r>
              <a:rPr lang="nb-NO" dirty="0" err="1"/>
              <a:t>inspect</a:t>
            </a:r>
            <a:r>
              <a:rPr lang="nb-NO" dirty="0"/>
              <a:t> </a:t>
            </a:r>
            <a:r>
              <a:rPr lang="nb-NO" dirty="0" err="1"/>
              <a:t>what</a:t>
            </a:r>
            <a:r>
              <a:rPr lang="nb-NO" dirty="0"/>
              <a:t> </a:t>
            </a:r>
            <a:r>
              <a:rPr lang="nb-NO" dirty="0" err="1"/>
              <a:t>kinds</a:t>
            </a:r>
            <a:r>
              <a:rPr lang="nb-NO" dirty="0"/>
              <a:t> </a:t>
            </a:r>
            <a:r>
              <a:rPr lang="nb-NO" dirty="0" err="1"/>
              <a:t>of</a:t>
            </a:r>
            <a:r>
              <a:rPr lang="nb-NO" dirty="0"/>
              <a:t> </a:t>
            </a:r>
            <a:r>
              <a:rPr lang="nb-NO" dirty="0" err="1"/>
              <a:t>changes</a:t>
            </a:r>
            <a:r>
              <a:rPr lang="nb-NO" dirty="0"/>
              <a:t> </a:t>
            </a:r>
            <a:r>
              <a:rPr lang="nb-NO" dirty="0" err="1"/>
              <a:t>might</a:t>
            </a:r>
            <a:r>
              <a:rPr lang="nb-NO" dirty="0"/>
              <a:t> have lead to </a:t>
            </a:r>
            <a:r>
              <a:rPr lang="nb-NO" dirty="0" err="1"/>
              <a:t>that</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101</a:t>
            </a:fld>
            <a:endParaRPr lang="en-US"/>
          </a:p>
        </p:txBody>
      </p:sp>
    </p:spTree>
    <p:extLst>
      <p:ext uri="{BB962C8B-B14F-4D97-AF65-F5344CB8AC3E}">
        <p14:creationId xmlns:p14="http://schemas.microsoft.com/office/powerpoint/2010/main" val="37749217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With </a:t>
            </a:r>
            <a:r>
              <a:rPr lang="nb-NO" dirty="0" err="1"/>
              <a:t>that</a:t>
            </a:r>
            <a:r>
              <a:rPr lang="nb-NO" dirty="0"/>
              <a:t> in </a:t>
            </a:r>
            <a:r>
              <a:rPr lang="nb-NO" dirty="0" err="1"/>
              <a:t>mind</a:t>
            </a:r>
            <a:r>
              <a:rPr lang="nb-NO" dirty="0"/>
              <a:t>, </a:t>
            </a:r>
            <a:r>
              <a:rPr lang="nb-NO" dirty="0" err="1"/>
              <a:t>understanding</a:t>
            </a:r>
            <a:r>
              <a:rPr lang="nb-NO" dirty="0"/>
              <a:t> </a:t>
            </a:r>
            <a:r>
              <a:rPr lang="nb-NO" dirty="0" err="1"/>
              <a:t>that</a:t>
            </a:r>
            <a:r>
              <a:rPr lang="nb-NO" dirty="0"/>
              <a:t> </a:t>
            </a:r>
            <a:r>
              <a:rPr lang="nb-NO" dirty="0" err="1"/>
              <a:t>the</a:t>
            </a:r>
            <a:r>
              <a:rPr lang="nb-NO" dirty="0"/>
              <a:t> SLO is </a:t>
            </a:r>
            <a:r>
              <a:rPr lang="nb-NO" dirty="0" err="1"/>
              <a:t>there</a:t>
            </a:r>
            <a:r>
              <a:rPr lang="nb-NO" dirty="0"/>
              <a:t> to guide </a:t>
            </a:r>
            <a:r>
              <a:rPr lang="nb-NO" dirty="0" err="1"/>
              <a:t>the</a:t>
            </a:r>
            <a:r>
              <a:rPr lang="nb-NO" dirty="0"/>
              <a:t> </a:t>
            </a:r>
            <a:r>
              <a:rPr lang="nb-NO" dirty="0" err="1"/>
              <a:t>team’s</a:t>
            </a:r>
            <a:r>
              <a:rPr lang="nb-NO" dirty="0"/>
              <a:t> </a:t>
            </a:r>
            <a:r>
              <a:rPr lang="nb-NO" dirty="0" err="1"/>
              <a:t>priorities</a:t>
            </a:r>
            <a:r>
              <a:rPr lang="nb-NO" dirty="0"/>
              <a:t> and to </a:t>
            </a:r>
            <a:r>
              <a:rPr lang="nb-NO" dirty="0" err="1"/>
              <a:t>highlight</a:t>
            </a:r>
            <a:r>
              <a:rPr lang="nb-NO" dirty="0"/>
              <a:t> </a:t>
            </a:r>
            <a:r>
              <a:rPr lang="nb-NO" dirty="0" err="1"/>
              <a:t>their</a:t>
            </a:r>
            <a:r>
              <a:rPr lang="nb-NO" dirty="0"/>
              <a:t> </a:t>
            </a:r>
            <a:r>
              <a:rPr lang="nb-NO" dirty="0" err="1"/>
              <a:t>challenges</a:t>
            </a:r>
            <a:r>
              <a:rPr lang="nb-NO" dirty="0"/>
              <a:t>, not to </a:t>
            </a:r>
            <a:r>
              <a:rPr lang="nb-NO" dirty="0" err="1"/>
              <a:t>assess</a:t>
            </a:r>
            <a:r>
              <a:rPr lang="nb-NO" dirty="0"/>
              <a:t> </a:t>
            </a:r>
            <a:r>
              <a:rPr lang="nb-NO" dirty="0" err="1"/>
              <a:t>the</a:t>
            </a:r>
            <a:r>
              <a:rPr lang="nb-NO" dirty="0"/>
              <a:t> </a:t>
            </a:r>
            <a:r>
              <a:rPr lang="nb-NO" dirty="0" err="1"/>
              <a:t>quality</a:t>
            </a:r>
            <a:r>
              <a:rPr lang="nb-NO" dirty="0"/>
              <a:t> </a:t>
            </a:r>
            <a:r>
              <a:rPr lang="nb-NO" dirty="0" err="1"/>
              <a:t>of</a:t>
            </a:r>
            <a:r>
              <a:rPr lang="nb-NO" dirty="0"/>
              <a:t> </a:t>
            </a:r>
            <a:r>
              <a:rPr lang="nb-NO" dirty="0" err="1"/>
              <a:t>the</a:t>
            </a:r>
            <a:r>
              <a:rPr lang="nb-NO" dirty="0"/>
              <a:t> </a:t>
            </a:r>
            <a:r>
              <a:rPr lang="nb-NO" dirty="0" err="1"/>
              <a:t>team’s</a:t>
            </a:r>
            <a:r>
              <a:rPr lang="nb-NO" dirty="0"/>
              <a:t> </a:t>
            </a:r>
            <a:r>
              <a:rPr lang="nb-NO" dirty="0" err="1"/>
              <a:t>work</a:t>
            </a:r>
            <a:r>
              <a:rPr lang="nb-NO" dirty="0"/>
              <a:t>, </a:t>
            </a:r>
            <a:r>
              <a:rPr lang="nb-NO" dirty="0" err="1"/>
              <a:t>how</a:t>
            </a:r>
            <a:r>
              <a:rPr lang="nb-NO" dirty="0"/>
              <a:t> do </a:t>
            </a:r>
            <a:r>
              <a:rPr lang="nb-NO" dirty="0" err="1"/>
              <a:t>you</a:t>
            </a:r>
            <a:r>
              <a:rPr lang="nb-NO" dirty="0"/>
              <a:t> </a:t>
            </a:r>
            <a:r>
              <a:rPr lang="nb-NO" dirty="0" err="1"/>
              <a:t>actually</a:t>
            </a:r>
            <a:r>
              <a:rPr lang="nb-NO" dirty="0"/>
              <a:t> </a:t>
            </a:r>
            <a:r>
              <a:rPr lang="nb-NO" dirty="0" err="1"/>
              <a:t>go</a:t>
            </a:r>
            <a:r>
              <a:rPr lang="nb-NO" dirty="0"/>
              <a:t> </a:t>
            </a:r>
            <a:r>
              <a:rPr lang="nb-NO" dirty="0" err="1"/>
              <a:t>about</a:t>
            </a:r>
            <a:r>
              <a:rPr lang="nb-NO" dirty="0"/>
              <a:t> </a:t>
            </a:r>
            <a:r>
              <a:rPr lang="nb-NO" dirty="0" err="1"/>
              <a:t>defining</a:t>
            </a:r>
            <a:r>
              <a:rPr lang="nb-NO" dirty="0"/>
              <a:t> an SLO?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102</a:t>
            </a:fld>
            <a:endParaRPr lang="en-US"/>
          </a:p>
        </p:txBody>
      </p:sp>
    </p:spTree>
    <p:extLst>
      <p:ext uri="{BB962C8B-B14F-4D97-AF65-F5344CB8AC3E}">
        <p14:creationId xmlns:p14="http://schemas.microsoft.com/office/powerpoint/2010/main" val="31623409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It’s </a:t>
            </a:r>
            <a:r>
              <a:rPr lang="nb-NO" dirty="0" err="1"/>
              <a:t>actually</a:t>
            </a:r>
            <a:r>
              <a:rPr lang="nb-NO" dirty="0"/>
              <a:t> </a:t>
            </a:r>
            <a:r>
              <a:rPr lang="nb-NO" dirty="0" err="1"/>
              <a:t>quite</a:t>
            </a:r>
            <a:r>
              <a:rPr lang="nb-NO" dirty="0"/>
              <a:t> </a:t>
            </a:r>
            <a:r>
              <a:rPr lang="nb-NO" dirty="0" err="1"/>
              <a:t>uncomfortable</a:t>
            </a:r>
            <a:r>
              <a:rPr lang="nb-NO" dirty="0"/>
              <a:t>, </a:t>
            </a:r>
            <a:r>
              <a:rPr lang="nb-NO" dirty="0" err="1"/>
              <a:t>which</a:t>
            </a:r>
            <a:r>
              <a:rPr lang="nb-NO" dirty="0"/>
              <a:t> is </a:t>
            </a:r>
            <a:r>
              <a:rPr lang="nb-NO" dirty="0" err="1"/>
              <a:t>one</a:t>
            </a:r>
            <a:r>
              <a:rPr lang="nb-NO" dirty="0"/>
              <a:t> </a:t>
            </a:r>
            <a:r>
              <a:rPr lang="nb-NO" dirty="0" err="1"/>
              <a:t>reason</a:t>
            </a:r>
            <a:r>
              <a:rPr lang="nb-NO" dirty="0"/>
              <a:t> I </a:t>
            </a:r>
            <a:r>
              <a:rPr lang="nb-NO" dirty="0" err="1"/>
              <a:t>think</a:t>
            </a:r>
            <a:r>
              <a:rPr lang="nb-NO" dirty="0"/>
              <a:t> </a:t>
            </a:r>
            <a:r>
              <a:rPr lang="nb-NO" dirty="0" err="1"/>
              <a:t>developers</a:t>
            </a:r>
            <a:r>
              <a:rPr lang="nb-NO" dirty="0"/>
              <a:t> </a:t>
            </a:r>
            <a:r>
              <a:rPr lang="nb-NO" dirty="0" err="1"/>
              <a:t>tend</a:t>
            </a:r>
            <a:r>
              <a:rPr lang="nb-NO" dirty="0"/>
              <a:t> to </a:t>
            </a:r>
            <a:r>
              <a:rPr lang="nb-NO" dirty="0" err="1"/>
              <a:t>shie</a:t>
            </a:r>
            <a:r>
              <a:rPr lang="nb-NO" dirty="0"/>
              <a:t> </a:t>
            </a:r>
            <a:r>
              <a:rPr lang="nb-NO" dirty="0" err="1"/>
              <a:t>away</a:t>
            </a:r>
            <a:r>
              <a:rPr lang="nb-NO" dirty="0"/>
              <a:t> from </a:t>
            </a:r>
            <a:r>
              <a:rPr lang="nb-NO" dirty="0" err="1"/>
              <a:t>doing</a:t>
            </a:r>
            <a:r>
              <a:rPr lang="nb-NO" dirty="0"/>
              <a:t> it.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103</a:t>
            </a:fld>
            <a:endParaRPr lang="en-US"/>
          </a:p>
        </p:txBody>
      </p:sp>
    </p:spTree>
    <p:extLst>
      <p:ext uri="{BB962C8B-B14F-4D97-AF65-F5344CB8AC3E}">
        <p14:creationId xmlns:p14="http://schemas.microsoft.com/office/powerpoint/2010/main" val="39287989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I </a:t>
            </a:r>
            <a:r>
              <a:rPr lang="nb-NO" dirty="0" err="1"/>
              <a:t>think</a:t>
            </a:r>
            <a:r>
              <a:rPr lang="nb-NO" dirty="0"/>
              <a:t> </a:t>
            </a:r>
            <a:r>
              <a:rPr lang="nb-NO" dirty="0" err="1"/>
              <a:t>of</a:t>
            </a:r>
            <a:r>
              <a:rPr lang="nb-NO" dirty="0"/>
              <a:t> it </a:t>
            </a:r>
            <a:r>
              <a:rPr lang="nb-NO" dirty="0" err="1"/>
              <a:t>the</a:t>
            </a:r>
            <a:r>
              <a:rPr lang="nb-NO" dirty="0"/>
              <a:t> </a:t>
            </a:r>
            <a:r>
              <a:rPr lang="nb-NO" dirty="0" err="1"/>
              <a:t>other</a:t>
            </a:r>
            <a:r>
              <a:rPr lang="nb-NO" dirty="0"/>
              <a:t> </a:t>
            </a:r>
            <a:r>
              <a:rPr lang="nb-NO" dirty="0" err="1"/>
              <a:t>way</a:t>
            </a:r>
            <a:r>
              <a:rPr lang="nb-NO" dirty="0"/>
              <a:t> </a:t>
            </a:r>
            <a:r>
              <a:rPr lang="nb-NO" dirty="0" err="1"/>
              <a:t>around</a:t>
            </a:r>
            <a:r>
              <a:rPr lang="nb-NO" dirty="0"/>
              <a:t>. If </a:t>
            </a:r>
            <a:r>
              <a:rPr lang="nb-NO" dirty="0" err="1"/>
              <a:t>it’s</a:t>
            </a:r>
            <a:r>
              <a:rPr lang="nb-NO" dirty="0"/>
              <a:t> </a:t>
            </a:r>
            <a:r>
              <a:rPr lang="nb-NO" dirty="0" err="1"/>
              <a:t>uncomfortable</a:t>
            </a:r>
            <a:r>
              <a:rPr lang="nb-NO" dirty="0"/>
              <a:t>, </a:t>
            </a:r>
            <a:r>
              <a:rPr lang="nb-NO" dirty="0" err="1"/>
              <a:t>that</a:t>
            </a:r>
            <a:r>
              <a:rPr lang="nb-NO" dirty="0"/>
              <a:t> </a:t>
            </a:r>
            <a:r>
              <a:rPr lang="nb-NO" dirty="0" err="1"/>
              <a:t>means</a:t>
            </a:r>
            <a:r>
              <a:rPr lang="nb-NO" dirty="0"/>
              <a:t> </a:t>
            </a:r>
            <a:r>
              <a:rPr lang="nb-NO" dirty="0" err="1"/>
              <a:t>that</a:t>
            </a:r>
            <a:r>
              <a:rPr lang="nb-NO" dirty="0"/>
              <a:t> </a:t>
            </a:r>
            <a:r>
              <a:rPr lang="nb-NO" dirty="0" err="1"/>
              <a:t>we’re</a:t>
            </a:r>
            <a:r>
              <a:rPr lang="nb-NO" dirty="0"/>
              <a:t> providing </a:t>
            </a:r>
            <a:r>
              <a:rPr lang="nb-NO" dirty="0" err="1"/>
              <a:t>value</a:t>
            </a:r>
            <a:r>
              <a:rPr lang="nb-NO" dirty="0"/>
              <a:t>. </a:t>
            </a:r>
            <a:r>
              <a:rPr lang="nb-NO" dirty="0" err="1"/>
              <a:t>That’s</a:t>
            </a:r>
            <a:r>
              <a:rPr lang="nb-NO" dirty="0"/>
              <a:t> </a:t>
            </a:r>
            <a:r>
              <a:rPr lang="nb-NO" dirty="0" err="1"/>
              <a:t>the</a:t>
            </a:r>
            <a:r>
              <a:rPr lang="nb-NO" dirty="0"/>
              <a:t> </a:t>
            </a:r>
            <a:r>
              <a:rPr lang="nb-NO" dirty="0" err="1"/>
              <a:t>value</a:t>
            </a:r>
            <a:r>
              <a:rPr lang="nb-NO" dirty="0"/>
              <a:t> add.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104</a:t>
            </a:fld>
            <a:endParaRPr lang="en-US"/>
          </a:p>
        </p:txBody>
      </p:sp>
    </p:spTree>
    <p:extLst>
      <p:ext uri="{BB962C8B-B14F-4D97-AF65-F5344CB8AC3E}">
        <p14:creationId xmlns:p14="http://schemas.microsoft.com/office/powerpoint/2010/main" val="17395624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It’s </a:t>
            </a:r>
            <a:r>
              <a:rPr lang="nb-NO" dirty="0" err="1"/>
              <a:t>valuable</a:t>
            </a:r>
            <a:r>
              <a:rPr lang="nb-NO" dirty="0"/>
              <a:t> </a:t>
            </a:r>
            <a:r>
              <a:rPr lang="nb-NO" dirty="0" err="1"/>
              <a:t>because</a:t>
            </a:r>
            <a:r>
              <a:rPr lang="nb-NO" dirty="0"/>
              <a:t> it </a:t>
            </a:r>
            <a:r>
              <a:rPr lang="nb-NO" dirty="0" err="1"/>
              <a:t>forces</a:t>
            </a:r>
            <a:r>
              <a:rPr lang="nb-NO" dirty="0"/>
              <a:t> </a:t>
            </a:r>
            <a:r>
              <a:rPr lang="nb-NO" dirty="0" err="1"/>
              <a:t>us</a:t>
            </a:r>
            <a:r>
              <a:rPr lang="nb-NO" dirty="0"/>
              <a:t> to make </a:t>
            </a:r>
            <a:r>
              <a:rPr lang="nb-NO" dirty="0" err="1"/>
              <a:t>decisions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105</a:t>
            </a:fld>
            <a:endParaRPr lang="en-US"/>
          </a:p>
        </p:txBody>
      </p:sp>
    </p:spTree>
    <p:extLst>
      <p:ext uri="{BB962C8B-B14F-4D97-AF65-F5344CB8AC3E}">
        <p14:creationId xmlns:p14="http://schemas.microsoft.com/office/powerpoint/2010/main" val="37431675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can’t</a:t>
            </a:r>
            <a:r>
              <a:rPr lang="nb-NO" dirty="0"/>
              <a:t> hand-</a:t>
            </a:r>
            <a:r>
              <a:rPr lang="nb-NO" dirty="0" err="1"/>
              <a:t>wave</a:t>
            </a:r>
            <a:r>
              <a:rPr lang="nb-NO" dirty="0"/>
              <a:t> </a:t>
            </a:r>
            <a:r>
              <a:rPr lang="nb-NO" dirty="0" err="1"/>
              <a:t>about</a:t>
            </a:r>
            <a:r>
              <a:rPr lang="nb-NO" dirty="0"/>
              <a:t> it, </a:t>
            </a:r>
            <a:r>
              <a:rPr lang="nb-NO" dirty="0" err="1"/>
              <a:t>you</a:t>
            </a:r>
            <a:r>
              <a:rPr lang="nb-NO" dirty="0"/>
              <a:t> have to be </a:t>
            </a:r>
            <a:r>
              <a:rPr lang="nb-NO" dirty="0" err="1"/>
              <a:t>concrete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106</a:t>
            </a:fld>
            <a:endParaRPr lang="en-US"/>
          </a:p>
        </p:txBody>
      </p:sp>
    </p:spTree>
    <p:extLst>
      <p:ext uri="{BB962C8B-B14F-4D97-AF65-F5344CB8AC3E}">
        <p14:creationId xmlns:p14="http://schemas.microsoft.com/office/powerpoint/2010/main" val="41525124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here’s</a:t>
            </a:r>
            <a:r>
              <a:rPr lang="nb-NO" dirty="0"/>
              <a:t> an </a:t>
            </a:r>
            <a:r>
              <a:rPr lang="nb-NO" dirty="0" err="1"/>
              <a:t>attempt</a:t>
            </a:r>
            <a:r>
              <a:rPr lang="nb-NO" dirty="0"/>
              <a:t> to do just </a:t>
            </a:r>
            <a:r>
              <a:rPr lang="nb-NO" dirty="0" err="1"/>
              <a:t>that</a:t>
            </a:r>
            <a:r>
              <a:rPr lang="nb-NO" dirty="0"/>
              <a:t> for </a:t>
            </a:r>
            <a:r>
              <a:rPr lang="nb-NO" dirty="0" err="1"/>
              <a:t>some</a:t>
            </a:r>
            <a:r>
              <a:rPr lang="nb-NO" dirty="0"/>
              <a:t> </a:t>
            </a:r>
            <a:r>
              <a:rPr lang="nb-NO" dirty="0" err="1"/>
              <a:t>of</a:t>
            </a:r>
            <a:r>
              <a:rPr lang="nb-NO" dirty="0"/>
              <a:t> </a:t>
            </a:r>
            <a:r>
              <a:rPr lang="nb-NO" dirty="0" err="1"/>
              <a:t>our</a:t>
            </a:r>
            <a:r>
              <a:rPr lang="nb-NO" dirty="0"/>
              <a:t> </a:t>
            </a:r>
            <a:r>
              <a:rPr lang="nb-NO" dirty="0" err="1"/>
              <a:t>endpoints</a:t>
            </a:r>
            <a:r>
              <a:rPr lang="nb-NO" dirty="0"/>
              <a:t>, in </a:t>
            </a:r>
            <a:r>
              <a:rPr lang="nb-NO" dirty="0" err="1"/>
              <a:t>one</a:t>
            </a:r>
            <a:r>
              <a:rPr lang="nb-NO" dirty="0"/>
              <a:t> </a:t>
            </a:r>
            <a:r>
              <a:rPr lang="nb-NO" dirty="0" err="1"/>
              <a:t>of</a:t>
            </a:r>
            <a:r>
              <a:rPr lang="nb-NO" dirty="0"/>
              <a:t> </a:t>
            </a:r>
            <a:r>
              <a:rPr lang="nb-NO" dirty="0" err="1"/>
              <a:t>our</a:t>
            </a:r>
            <a:r>
              <a:rPr lang="nb-NO" dirty="0"/>
              <a:t> APIs. This is a </a:t>
            </a:r>
            <a:r>
              <a:rPr lang="nb-NO" dirty="0" err="1"/>
              <a:t>pretty</a:t>
            </a:r>
            <a:r>
              <a:rPr lang="nb-NO" dirty="0"/>
              <a:t> </a:t>
            </a:r>
            <a:r>
              <a:rPr lang="nb-NO" dirty="0" err="1"/>
              <a:t>ambitious</a:t>
            </a:r>
            <a:r>
              <a:rPr lang="nb-NO" dirty="0"/>
              <a:t> SLO.</a:t>
            </a:r>
          </a:p>
          <a:p>
            <a:r>
              <a:rPr lang="nb-NO" dirty="0" err="1"/>
              <a:t>What</a:t>
            </a:r>
            <a:r>
              <a:rPr lang="nb-NO" dirty="0"/>
              <a:t> </a:t>
            </a:r>
            <a:r>
              <a:rPr lang="nb-NO" dirty="0" err="1"/>
              <a:t>we</a:t>
            </a:r>
            <a:r>
              <a:rPr lang="nb-NO" dirty="0"/>
              <a:t> </a:t>
            </a:r>
            <a:r>
              <a:rPr lang="nb-NO" dirty="0" err="1"/>
              <a:t>measure</a:t>
            </a:r>
            <a:r>
              <a:rPr lang="nb-NO" dirty="0"/>
              <a:t> </a:t>
            </a:r>
            <a:r>
              <a:rPr lang="nb-NO" dirty="0" err="1"/>
              <a:t>here</a:t>
            </a:r>
            <a:r>
              <a:rPr lang="nb-NO" dirty="0"/>
              <a:t> is </a:t>
            </a:r>
            <a:r>
              <a:rPr lang="nb-NO" dirty="0" err="1"/>
              <a:t>the</a:t>
            </a:r>
            <a:r>
              <a:rPr lang="nb-NO" dirty="0"/>
              <a:t> </a:t>
            </a:r>
            <a:r>
              <a:rPr lang="nb-NO" dirty="0" err="1"/>
              <a:t>error</a:t>
            </a:r>
            <a:r>
              <a:rPr lang="nb-NO" dirty="0"/>
              <a:t> rate and </a:t>
            </a:r>
            <a:r>
              <a:rPr lang="nb-NO" dirty="0" err="1"/>
              <a:t>the</a:t>
            </a:r>
            <a:r>
              <a:rPr lang="nb-NO" dirty="0"/>
              <a:t> </a:t>
            </a:r>
            <a:r>
              <a:rPr lang="nb-NO" dirty="0" err="1"/>
              <a:t>response</a:t>
            </a:r>
            <a:r>
              <a:rPr lang="nb-NO" dirty="0"/>
              <a:t> time for </a:t>
            </a:r>
            <a:r>
              <a:rPr lang="nb-NO" dirty="0" err="1"/>
              <a:t>each</a:t>
            </a:r>
            <a:r>
              <a:rPr lang="nb-NO" dirty="0"/>
              <a:t> </a:t>
            </a:r>
            <a:r>
              <a:rPr lang="nb-NO" dirty="0" err="1"/>
              <a:t>endpoint</a:t>
            </a:r>
            <a:r>
              <a:rPr lang="nb-NO" dirty="0"/>
              <a:t>. </a:t>
            </a:r>
            <a:r>
              <a:rPr lang="nb-NO" dirty="0" err="1"/>
              <a:t>But</a:t>
            </a:r>
            <a:r>
              <a:rPr lang="nb-NO" dirty="0"/>
              <a:t> </a:t>
            </a:r>
            <a:r>
              <a:rPr lang="nb-NO" dirty="0" err="1"/>
              <a:t>you</a:t>
            </a:r>
            <a:r>
              <a:rPr lang="nb-NO" dirty="0"/>
              <a:t> </a:t>
            </a:r>
            <a:r>
              <a:rPr lang="nb-NO" dirty="0" err="1"/>
              <a:t>can</a:t>
            </a:r>
            <a:r>
              <a:rPr lang="nb-NO" dirty="0"/>
              <a:t> </a:t>
            </a:r>
            <a:r>
              <a:rPr lang="nb-NO" dirty="0" err="1"/>
              <a:t>see</a:t>
            </a:r>
            <a:r>
              <a:rPr lang="nb-NO" dirty="0"/>
              <a:t> </a:t>
            </a:r>
            <a:r>
              <a:rPr lang="nb-NO" dirty="0" err="1"/>
              <a:t>here</a:t>
            </a:r>
            <a:r>
              <a:rPr lang="nb-NO" dirty="0"/>
              <a:t> </a:t>
            </a:r>
            <a:r>
              <a:rPr lang="nb-NO" dirty="0" err="1"/>
              <a:t>that</a:t>
            </a:r>
            <a:r>
              <a:rPr lang="nb-NO" dirty="0"/>
              <a:t> </a:t>
            </a:r>
            <a:r>
              <a:rPr lang="nb-NO" dirty="0" err="1"/>
              <a:t>we</a:t>
            </a:r>
            <a:r>
              <a:rPr lang="nb-NO" dirty="0"/>
              <a:t> </a:t>
            </a:r>
            <a:r>
              <a:rPr lang="nb-NO" dirty="0" err="1"/>
              <a:t>had</a:t>
            </a:r>
            <a:r>
              <a:rPr lang="nb-NO" dirty="0"/>
              <a:t> to make a </a:t>
            </a:r>
            <a:r>
              <a:rPr lang="nb-NO" dirty="0" err="1"/>
              <a:t>number</a:t>
            </a:r>
            <a:r>
              <a:rPr lang="nb-NO" dirty="0"/>
              <a:t> </a:t>
            </a:r>
            <a:r>
              <a:rPr lang="nb-NO" dirty="0" err="1"/>
              <a:t>of</a:t>
            </a:r>
            <a:r>
              <a:rPr lang="nb-NO" dirty="0"/>
              <a:t> </a:t>
            </a:r>
            <a:r>
              <a:rPr lang="nb-NO" dirty="0" err="1"/>
              <a:t>choices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107</a:t>
            </a:fld>
            <a:endParaRPr lang="en-US"/>
          </a:p>
        </p:txBody>
      </p:sp>
    </p:spTree>
    <p:extLst>
      <p:ext uri="{BB962C8B-B14F-4D97-AF65-F5344CB8AC3E}">
        <p14:creationId xmlns:p14="http://schemas.microsoft.com/office/powerpoint/2010/main" val="41774103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here’s</a:t>
            </a:r>
            <a:r>
              <a:rPr lang="nb-NO" dirty="0"/>
              <a:t> </a:t>
            </a:r>
            <a:r>
              <a:rPr lang="nb-NO" dirty="0" err="1"/>
              <a:t>very</a:t>
            </a:r>
            <a:r>
              <a:rPr lang="nb-NO" dirty="0"/>
              <a:t> </a:t>
            </a:r>
            <a:r>
              <a:rPr lang="nb-NO" dirty="0" err="1"/>
              <a:t>simply</a:t>
            </a:r>
            <a:r>
              <a:rPr lang="nb-NO" dirty="0"/>
              <a:t> </a:t>
            </a:r>
            <a:r>
              <a:rPr lang="nb-NO" dirty="0" err="1"/>
              <a:t>our</a:t>
            </a:r>
            <a:r>
              <a:rPr lang="nb-NO" dirty="0"/>
              <a:t> </a:t>
            </a:r>
            <a:r>
              <a:rPr lang="nb-NO" dirty="0" err="1"/>
              <a:t>process</a:t>
            </a:r>
            <a:r>
              <a:rPr lang="nb-NO" dirty="0"/>
              <a:t>, </a:t>
            </a:r>
            <a:r>
              <a:rPr lang="nb-NO" dirty="0" err="1"/>
              <a:t>how</a:t>
            </a:r>
            <a:r>
              <a:rPr lang="nb-NO" dirty="0"/>
              <a:t> </a:t>
            </a:r>
            <a:r>
              <a:rPr lang="nb-NO" dirty="0" err="1"/>
              <a:t>we</a:t>
            </a:r>
            <a:r>
              <a:rPr lang="nb-NO" dirty="0"/>
              <a:t> </a:t>
            </a:r>
            <a:r>
              <a:rPr lang="nb-NO" dirty="0" err="1"/>
              <a:t>started</a:t>
            </a:r>
            <a:r>
              <a:rPr lang="nb-NO" dirty="0"/>
              <a:t> </a:t>
            </a:r>
            <a:r>
              <a:rPr lang="nb-NO" dirty="0" err="1"/>
              <a:t>using</a:t>
            </a:r>
            <a:r>
              <a:rPr lang="nb-NO" dirty="0"/>
              <a:t> </a:t>
            </a:r>
            <a:r>
              <a:rPr lang="nb-NO" dirty="0" err="1"/>
              <a:t>SLOs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108</a:t>
            </a:fld>
            <a:endParaRPr lang="en-US"/>
          </a:p>
        </p:txBody>
      </p:sp>
    </p:spTree>
    <p:extLst>
      <p:ext uri="{BB962C8B-B14F-4D97-AF65-F5344CB8AC3E}">
        <p14:creationId xmlns:p14="http://schemas.microsoft.com/office/powerpoint/2010/main" val="33554768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started</a:t>
            </a:r>
            <a:r>
              <a:rPr lang="nb-NO" dirty="0"/>
              <a:t> by </a:t>
            </a:r>
            <a:r>
              <a:rPr lang="nb-NO" dirty="0" err="1"/>
              <a:t>measuring</a:t>
            </a:r>
            <a:r>
              <a:rPr lang="nb-NO" dirty="0"/>
              <a:t> </a:t>
            </a:r>
            <a:r>
              <a:rPr lang="nb-NO" dirty="0" err="1"/>
              <a:t>the</a:t>
            </a:r>
            <a:r>
              <a:rPr lang="nb-NO" dirty="0"/>
              <a:t> service </a:t>
            </a:r>
            <a:r>
              <a:rPr lang="nb-NO" dirty="0" err="1"/>
              <a:t>level</a:t>
            </a:r>
            <a:r>
              <a:rPr lang="nb-NO" dirty="0"/>
              <a:t> </a:t>
            </a:r>
            <a:r>
              <a:rPr lang="nb-NO" dirty="0" err="1"/>
              <a:t>indicators</a:t>
            </a:r>
            <a:r>
              <a:rPr lang="nb-NO" dirty="0"/>
              <a:t>. </a:t>
            </a:r>
            <a:r>
              <a:rPr lang="nb-NO" dirty="0" err="1"/>
              <a:t>That’s</a:t>
            </a:r>
            <a:r>
              <a:rPr lang="nb-NO" dirty="0"/>
              <a:t> </a:t>
            </a:r>
            <a:r>
              <a:rPr lang="nb-NO" dirty="0" err="1"/>
              <a:t>already</a:t>
            </a:r>
            <a:r>
              <a:rPr lang="nb-NO" dirty="0"/>
              <a:t> </a:t>
            </a:r>
            <a:r>
              <a:rPr lang="nb-NO" dirty="0" err="1"/>
              <a:t>useful</a:t>
            </a:r>
            <a:r>
              <a:rPr lang="nb-NO" dirty="0"/>
              <a:t>, </a:t>
            </a:r>
            <a:r>
              <a:rPr lang="nb-NO" dirty="0" err="1"/>
              <a:t>because</a:t>
            </a:r>
            <a:r>
              <a:rPr lang="nb-NO" dirty="0"/>
              <a:t> </a:t>
            </a:r>
            <a:r>
              <a:rPr lang="nb-NO" dirty="0" err="1"/>
              <a:t>we</a:t>
            </a:r>
            <a:r>
              <a:rPr lang="nb-NO" dirty="0"/>
              <a:t> </a:t>
            </a:r>
            <a:r>
              <a:rPr lang="nb-NO" dirty="0" err="1"/>
              <a:t>got</a:t>
            </a:r>
            <a:r>
              <a:rPr lang="nb-NO" dirty="0"/>
              <a:t> </a:t>
            </a:r>
            <a:r>
              <a:rPr lang="nb-NO" dirty="0" err="1"/>
              <a:t>some</a:t>
            </a:r>
            <a:r>
              <a:rPr lang="nb-NO" dirty="0"/>
              <a:t> </a:t>
            </a:r>
            <a:r>
              <a:rPr lang="nb-NO" dirty="0" err="1"/>
              <a:t>numbers</a:t>
            </a:r>
            <a:r>
              <a:rPr lang="nb-NO" dirty="0"/>
              <a:t> for </a:t>
            </a:r>
            <a:r>
              <a:rPr lang="nb-NO" dirty="0" err="1"/>
              <a:t>things</a:t>
            </a:r>
            <a:r>
              <a:rPr lang="nb-NO" dirty="0"/>
              <a:t> </a:t>
            </a:r>
            <a:r>
              <a:rPr lang="nb-NO" dirty="0" err="1"/>
              <a:t>we</a:t>
            </a:r>
            <a:r>
              <a:rPr lang="nb-NO" dirty="0"/>
              <a:t> </a:t>
            </a:r>
            <a:r>
              <a:rPr lang="nb-NO" dirty="0" err="1"/>
              <a:t>cared</a:t>
            </a:r>
            <a:r>
              <a:rPr lang="nb-NO" dirty="0"/>
              <a:t> </a:t>
            </a:r>
            <a:r>
              <a:rPr lang="nb-NO" dirty="0" err="1"/>
              <a:t>about</a:t>
            </a:r>
            <a:r>
              <a:rPr lang="nb-NO" dirty="0"/>
              <a:t>. To be </a:t>
            </a:r>
            <a:r>
              <a:rPr lang="nb-NO" dirty="0" err="1"/>
              <a:t>honest</a:t>
            </a:r>
            <a:r>
              <a:rPr lang="nb-NO" dirty="0"/>
              <a:t>, </a:t>
            </a:r>
            <a:r>
              <a:rPr lang="nb-NO" dirty="0" err="1"/>
              <a:t>we</a:t>
            </a:r>
            <a:r>
              <a:rPr lang="nb-NO" dirty="0"/>
              <a:t> </a:t>
            </a:r>
            <a:r>
              <a:rPr lang="nb-NO" dirty="0" err="1"/>
              <a:t>already</a:t>
            </a:r>
            <a:r>
              <a:rPr lang="nb-NO" dirty="0"/>
              <a:t> </a:t>
            </a:r>
            <a:r>
              <a:rPr lang="nb-NO" dirty="0" err="1"/>
              <a:t>had</a:t>
            </a:r>
            <a:r>
              <a:rPr lang="nb-NO" dirty="0"/>
              <a:t> </a:t>
            </a:r>
            <a:r>
              <a:rPr lang="nb-NO" dirty="0" err="1"/>
              <a:t>those</a:t>
            </a:r>
            <a:r>
              <a:rPr lang="nb-NO" dirty="0"/>
              <a:t> </a:t>
            </a:r>
            <a:r>
              <a:rPr lang="nb-NO" dirty="0" err="1"/>
              <a:t>numbers</a:t>
            </a:r>
            <a:r>
              <a:rPr lang="nb-NO" dirty="0"/>
              <a:t>, </a:t>
            </a:r>
            <a:r>
              <a:rPr lang="nb-NO" dirty="0" err="1"/>
              <a:t>but</a:t>
            </a:r>
            <a:r>
              <a:rPr lang="nb-NO" dirty="0"/>
              <a:t> </a:t>
            </a:r>
            <a:r>
              <a:rPr lang="nb-NO" dirty="0" err="1"/>
              <a:t>we</a:t>
            </a:r>
            <a:r>
              <a:rPr lang="nb-NO" dirty="0"/>
              <a:t> </a:t>
            </a:r>
            <a:r>
              <a:rPr lang="nb-NO" dirty="0" err="1"/>
              <a:t>hadn’t</a:t>
            </a:r>
            <a:r>
              <a:rPr lang="nb-NO" dirty="0"/>
              <a:t> </a:t>
            </a:r>
            <a:r>
              <a:rPr lang="nb-NO" dirty="0" err="1"/>
              <a:t>thought</a:t>
            </a:r>
            <a:r>
              <a:rPr lang="nb-NO" dirty="0"/>
              <a:t> </a:t>
            </a:r>
            <a:r>
              <a:rPr lang="nb-NO" dirty="0" err="1"/>
              <a:t>of</a:t>
            </a:r>
            <a:r>
              <a:rPr lang="nb-NO" dirty="0"/>
              <a:t> </a:t>
            </a:r>
            <a:r>
              <a:rPr lang="nb-NO" dirty="0" err="1"/>
              <a:t>them</a:t>
            </a:r>
            <a:r>
              <a:rPr lang="nb-NO" dirty="0"/>
              <a:t> as service </a:t>
            </a:r>
            <a:r>
              <a:rPr lang="nb-NO" dirty="0" err="1"/>
              <a:t>level</a:t>
            </a:r>
            <a:r>
              <a:rPr lang="nb-NO" dirty="0"/>
              <a:t> </a:t>
            </a:r>
            <a:r>
              <a:rPr lang="nb-NO" dirty="0" err="1"/>
              <a:t>indicators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109</a:t>
            </a:fld>
            <a:endParaRPr lang="en-US"/>
          </a:p>
        </p:txBody>
      </p:sp>
    </p:spTree>
    <p:extLst>
      <p:ext uri="{BB962C8B-B14F-4D97-AF65-F5344CB8AC3E}">
        <p14:creationId xmlns:p14="http://schemas.microsoft.com/office/powerpoint/2010/main" val="1935963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So what is the service?</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11</a:t>
            </a:fld>
            <a:endParaRPr lang="en-US"/>
          </a:p>
        </p:txBody>
      </p:sp>
    </p:spTree>
    <p:extLst>
      <p:ext uri="{BB962C8B-B14F-4D97-AF65-F5344CB8AC3E}">
        <p14:creationId xmlns:p14="http://schemas.microsoft.com/office/powerpoint/2010/main" val="4036947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Then</a:t>
            </a:r>
            <a:r>
              <a:rPr lang="nb-NO" dirty="0"/>
              <a:t> </a:t>
            </a:r>
            <a:r>
              <a:rPr lang="nb-NO" dirty="0" err="1"/>
              <a:t>we</a:t>
            </a:r>
            <a:r>
              <a:rPr lang="nb-NO" dirty="0"/>
              <a:t> </a:t>
            </a:r>
            <a:r>
              <a:rPr lang="nb-NO" dirty="0" err="1"/>
              <a:t>chose</a:t>
            </a:r>
            <a:r>
              <a:rPr lang="nb-NO" dirty="0"/>
              <a:t> </a:t>
            </a:r>
            <a:r>
              <a:rPr lang="nb-NO" dirty="0" err="1"/>
              <a:t>some</a:t>
            </a:r>
            <a:r>
              <a:rPr lang="nb-NO" dirty="0"/>
              <a:t> </a:t>
            </a:r>
            <a:r>
              <a:rPr lang="nb-NO" dirty="0" err="1"/>
              <a:t>objectives</a:t>
            </a:r>
            <a:r>
              <a:rPr lang="nb-NO" dirty="0"/>
              <a:t>. And </a:t>
            </a:r>
            <a:r>
              <a:rPr lang="nb-NO" dirty="0" err="1"/>
              <a:t>that</a:t>
            </a:r>
            <a:r>
              <a:rPr lang="nb-NO" dirty="0"/>
              <a:t> </a:t>
            </a:r>
            <a:r>
              <a:rPr lang="nb-NO" dirty="0" err="1"/>
              <a:t>was</a:t>
            </a:r>
            <a:r>
              <a:rPr lang="nb-NO" dirty="0"/>
              <a:t> </a:t>
            </a:r>
            <a:r>
              <a:rPr lang="nb-NO" dirty="0" err="1"/>
              <a:t>difficult</a:t>
            </a:r>
            <a:r>
              <a:rPr lang="nb-NO" dirty="0"/>
              <a:t>. It felt </a:t>
            </a:r>
            <a:r>
              <a:rPr lang="nb-NO" dirty="0" err="1"/>
              <a:t>very</a:t>
            </a:r>
            <a:r>
              <a:rPr lang="nb-NO" dirty="0"/>
              <a:t> </a:t>
            </a:r>
            <a:r>
              <a:rPr lang="nb-NO" dirty="0" err="1"/>
              <a:t>arbitrary</a:t>
            </a:r>
            <a:r>
              <a:rPr lang="nb-NO" dirty="0"/>
              <a:t>. </a:t>
            </a:r>
            <a:r>
              <a:rPr lang="nb-NO" dirty="0" err="1"/>
              <a:t>But</a:t>
            </a:r>
            <a:r>
              <a:rPr lang="nb-NO" dirty="0"/>
              <a:t> </a:t>
            </a:r>
            <a:r>
              <a:rPr lang="nb-NO" dirty="0" err="1"/>
              <a:t>you</a:t>
            </a:r>
            <a:r>
              <a:rPr lang="nb-NO" dirty="0"/>
              <a:t> </a:t>
            </a:r>
            <a:r>
              <a:rPr lang="nb-NO" dirty="0" err="1"/>
              <a:t>need</a:t>
            </a:r>
            <a:r>
              <a:rPr lang="nb-NO" dirty="0"/>
              <a:t> to </a:t>
            </a:r>
            <a:r>
              <a:rPr lang="nb-NO" dirty="0" err="1"/>
              <a:t>choose</a:t>
            </a:r>
            <a:r>
              <a:rPr lang="nb-NO" dirty="0"/>
              <a:t> </a:t>
            </a:r>
            <a:r>
              <a:rPr lang="nb-NO" dirty="0" err="1"/>
              <a:t>something</a:t>
            </a:r>
            <a:r>
              <a:rPr lang="nb-NO" dirty="0"/>
              <a:t> </a:t>
            </a:r>
            <a:r>
              <a:rPr lang="nb-NO" dirty="0" err="1"/>
              <a:t>that</a:t>
            </a:r>
            <a:r>
              <a:rPr lang="nb-NO" dirty="0"/>
              <a:t> </a:t>
            </a:r>
            <a:r>
              <a:rPr lang="nb-NO" dirty="0" err="1"/>
              <a:t>you</a:t>
            </a:r>
            <a:r>
              <a:rPr lang="nb-NO" dirty="0"/>
              <a:t> </a:t>
            </a:r>
            <a:r>
              <a:rPr lang="nb-NO" dirty="0" err="1"/>
              <a:t>can</a:t>
            </a:r>
            <a:r>
              <a:rPr lang="nb-NO" dirty="0"/>
              <a:t> </a:t>
            </a:r>
            <a:r>
              <a:rPr lang="nb-NO" dirty="0" err="1"/>
              <a:t>iterate</a:t>
            </a:r>
            <a:r>
              <a:rPr lang="nb-NO" dirty="0"/>
              <a:t> on. </a:t>
            </a:r>
            <a:r>
              <a:rPr lang="nb-NO" dirty="0" err="1"/>
              <a:t>You</a:t>
            </a:r>
            <a:r>
              <a:rPr lang="nb-NO" dirty="0"/>
              <a:t> </a:t>
            </a:r>
            <a:r>
              <a:rPr lang="nb-NO" dirty="0" err="1"/>
              <a:t>look</a:t>
            </a:r>
            <a:r>
              <a:rPr lang="nb-NO" dirty="0"/>
              <a:t> at </a:t>
            </a:r>
            <a:r>
              <a:rPr lang="nb-NO" dirty="0" err="1"/>
              <a:t>the</a:t>
            </a:r>
            <a:r>
              <a:rPr lang="nb-NO" dirty="0"/>
              <a:t> </a:t>
            </a:r>
            <a:r>
              <a:rPr lang="nb-NO" dirty="0" err="1"/>
              <a:t>numbers</a:t>
            </a:r>
            <a:r>
              <a:rPr lang="nb-NO" dirty="0"/>
              <a:t> </a:t>
            </a:r>
            <a:r>
              <a:rPr lang="nb-NO" dirty="0" err="1"/>
              <a:t>you</a:t>
            </a:r>
            <a:r>
              <a:rPr lang="nb-NO" dirty="0"/>
              <a:t> have, </a:t>
            </a:r>
            <a:r>
              <a:rPr lang="nb-NO" dirty="0" err="1"/>
              <a:t>scratch</a:t>
            </a:r>
            <a:r>
              <a:rPr lang="nb-NO" dirty="0"/>
              <a:t> </a:t>
            </a:r>
            <a:r>
              <a:rPr lang="nb-NO" dirty="0" err="1"/>
              <a:t>you</a:t>
            </a:r>
            <a:r>
              <a:rPr lang="nb-NO" dirty="0"/>
              <a:t> </a:t>
            </a:r>
            <a:r>
              <a:rPr lang="nb-NO" dirty="0" err="1"/>
              <a:t>chin</a:t>
            </a:r>
            <a:r>
              <a:rPr lang="nb-NO" dirty="0"/>
              <a:t>, and </a:t>
            </a:r>
            <a:r>
              <a:rPr lang="nb-NO" dirty="0" err="1"/>
              <a:t>choose</a:t>
            </a:r>
            <a:r>
              <a:rPr lang="nb-NO" dirty="0"/>
              <a:t> </a:t>
            </a:r>
            <a:r>
              <a:rPr lang="nb-NO" dirty="0" err="1"/>
              <a:t>something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110</a:t>
            </a:fld>
            <a:endParaRPr lang="en-US"/>
          </a:p>
        </p:txBody>
      </p:sp>
    </p:spTree>
    <p:extLst>
      <p:ext uri="{BB962C8B-B14F-4D97-AF65-F5344CB8AC3E}">
        <p14:creationId xmlns:p14="http://schemas.microsoft.com/office/powerpoint/2010/main" val="10967874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we</a:t>
            </a:r>
            <a:r>
              <a:rPr lang="nb-NO" dirty="0"/>
              <a:t> </a:t>
            </a:r>
            <a:r>
              <a:rPr lang="nb-NO" dirty="0" err="1"/>
              <a:t>started</a:t>
            </a:r>
            <a:r>
              <a:rPr lang="nb-NO" dirty="0"/>
              <a:t> </a:t>
            </a:r>
            <a:r>
              <a:rPr lang="nb-NO" dirty="0" err="1"/>
              <a:t>observing</a:t>
            </a:r>
            <a:r>
              <a:rPr lang="nb-NO" dirty="0"/>
              <a:t> over time </a:t>
            </a:r>
            <a:r>
              <a:rPr lang="nb-NO" dirty="0" err="1"/>
              <a:t>whether</a:t>
            </a:r>
            <a:r>
              <a:rPr lang="nb-NO" dirty="0"/>
              <a:t> or not </a:t>
            </a:r>
            <a:r>
              <a:rPr lang="nb-NO" dirty="0" err="1"/>
              <a:t>we</a:t>
            </a:r>
            <a:r>
              <a:rPr lang="nb-NO" dirty="0"/>
              <a:t> met </a:t>
            </a:r>
            <a:r>
              <a:rPr lang="nb-NO" dirty="0" err="1"/>
              <a:t>the</a:t>
            </a:r>
            <a:r>
              <a:rPr lang="nb-NO" dirty="0"/>
              <a:t> </a:t>
            </a:r>
            <a:r>
              <a:rPr lang="nb-NO" dirty="0" err="1"/>
              <a:t>objectives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111</a:t>
            </a:fld>
            <a:endParaRPr lang="en-US"/>
          </a:p>
        </p:txBody>
      </p:sp>
    </p:spTree>
    <p:extLst>
      <p:ext uri="{BB962C8B-B14F-4D97-AF65-F5344CB8AC3E}">
        <p14:creationId xmlns:p14="http://schemas.microsoft.com/office/powerpoint/2010/main" val="2063355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regularly</a:t>
            </a:r>
            <a:r>
              <a:rPr lang="nb-NO" dirty="0"/>
              <a:t> </a:t>
            </a:r>
            <a:r>
              <a:rPr lang="nb-NO" dirty="0" err="1"/>
              <a:t>we</a:t>
            </a:r>
            <a:r>
              <a:rPr lang="nb-NO" dirty="0"/>
              <a:t> </a:t>
            </a:r>
            <a:r>
              <a:rPr lang="nb-NO" dirty="0" err="1"/>
              <a:t>revise</a:t>
            </a:r>
            <a:r>
              <a:rPr lang="nb-NO" dirty="0"/>
              <a:t> </a:t>
            </a:r>
            <a:r>
              <a:rPr lang="nb-NO" dirty="0" err="1"/>
              <a:t>our</a:t>
            </a:r>
            <a:r>
              <a:rPr lang="nb-NO" dirty="0"/>
              <a:t> </a:t>
            </a:r>
            <a:r>
              <a:rPr lang="nb-NO" dirty="0" err="1"/>
              <a:t>SLOs</a:t>
            </a:r>
            <a:r>
              <a:rPr lang="nb-NO" dirty="0"/>
              <a:t> or </a:t>
            </a:r>
            <a:r>
              <a:rPr lang="nb-NO" dirty="0" err="1"/>
              <a:t>choose</a:t>
            </a:r>
            <a:r>
              <a:rPr lang="nb-NO" dirty="0"/>
              <a:t> to </a:t>
            </a:r>
            <a:r>
              <a:rPr lang="nb-NO" dirty="0" err="1"/>
              <a:t>invest</a:t>
            </a:r>
            <a:r>
              <a:rPr lang="nb-NO" dirty="0"/>
              <a:t> in </a:t>
            </a:r>
            <a:r>
              <a:rPr lang="nb-NO" dirty="0" err="1"/>
              <a:t>reliability</a:t>
            </a:r>
            <a:r>
              <a:rPr lang="nb-NO" dirty="0"/>
              <a:t> </a:t>
            </a:r>
            <a:r>
              <a:rPr lang="nb-NO" dirty="0" err="1"/>
              <a:t>measures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112</a:t>
            </a:fld>
            <a:endParaRPr lang="en-US"/>
          </a:p>
        </p:txBody>
      </p:sp>
    </p:spTree>
    <p:extLst>
      <p:ext uri="{BB962C8B-B14F-4D97-AF65-F5344CB8AC3E}">
        <p14:creationId xmlns:p14="http://schemas.microsoft.com/office/powerpoint/2010/main" val="24917952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now</a:t>
            </a:r>
            <a:r>
              <a:rPr lang="nb-NO" dirty="0"/>
              <a:t> </a:t>
            </a:r>
            <a:r>
              <a:rPr lang="nb-NO" dirty="0" err="1"/>
              <a:t>you</a:t>
            </a:r>
            <a:r>
              <a:rPr lang="nb-NO" dirty="0"/>
              <a:t> </a:t>
            </a:r>
            <a:r>
              <a:rPr lang="nb-NO" dirty="0" err="1"/>
              <a:t>can</a:t>
            </a:r>
            <a:r>
              <a:rPr lang="nb-NO" dirty="0"/>
              <a:t> </a:t>
            </a:r>
            <a:r>
              <a:rPr lang="nb-NO" dirty="0" err="1"/>
              <a:t>iterate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113</a:t>
            </a:fld>
            <a:endParaRPr lang="en-US"/>
          </a:p>
        </p:txBody>
      </p:sp>
    </p:spTree>
    <p:extLst>
      <p:ext uri="{BB962C8B-B14F-4D97-AF65-F5344CB8AC3E}">
        <p14:creationId xmlns:p14="http://schemas.microsoft.com/office/powerpoint/2010/main" val="34985228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Revise</a:t>
            </a:r>
            <a:r>
              <a:rPr lang="nb-NO" dirty="0"/>
              <a:t> or </a:t>
            </a:r>
            <a:r>
              <a:rPr lang="nb-NO" dirty="0" err="1"/>
              <a:t>invest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114</a:t>
            </a:fld>
            <a:endParaRPr lang="en-US"/>
          </a:p>
        </p:txBody>
      </p:sp>
    </p:spTree>
    <p:extLst>
      <p:ext uri="{BB962C8B-B14F-4D97-AF65-F5344CB8AC3E}">
        <p14:creationId xmlns:p14="http://schemas.microsoft.com/office/powerpoint/2010/main" val="32193045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Ok, so, </a:t>
            </a:r>
            <a:r>
              <a:rPr lang="nb-NO" dirty="0" err="1"/>
              <a:t>observation</a:t>
            </a:r>
            <a:r>
              <a:rPr lang="nb-NO" dirty="0"/>
              <a:t>, </a:t>
            </a:r>
            <a:r>
              <a:rPr lang="nb-NO" dirty="0" err="1"/>
              <a:t>how</a:t>
            </a:r>
            <a:r>
              <a:rPr lang="nb-NO" dirty="0"/>
              <a:t> do </a:t>
            </a:r>
            <a:r>
              <a:rPr lang="nb-NO" dirty="0" err="1"/>
              <a:t>we</a:t>
            </a:r>
            <a:r>
              <a:rPr lang="nb-NO" dirty="0"/>
              <a:t> do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115</a:t>
            </a:fld>
            <a:endParaRPr lang="en-US"/>
          </a:p>
        </p:txBody>
      </p:sp>
    </p:spTree>
    <p:extLst>
      <p:ext uri="{BB962C8B-B14F-4D97-AF65-F5344CB8AC3E}">
        <p14:creationId xmlns:p14="http://schemas.microsoft.com/office/powerpoint/2010/main" val="9672160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116</a:t>
            </a:fld>
            <a:endParaRPr lang="en-US"/>
          </a:p>
        </p:txBody>
      </p:sp>
    </p:spTree>
    <p:extLst>
      <p:ext uri="{BB962C8B-B14F-4D97-AF65-F5344CB8AC3E}">
        <p14:creationId xmlns:p14="http://schemas.microsoft.com/office/powerpoint/2010/main" val="26570057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is </a:t>
            </a:r>
            <a:r>
              <a:rPr lang="nb-NO" dirty="0" err="1"/>
              <a:t>application</a:t>
            </a:r>
            <a:r>
              <a:rPr lang="nb-NO" dirty="0"/>
              <a:t> </a:t>
            </a:r>
            <a:r>
              <a:rPr lang="nb-NO" dirty="0" err="1"/>
              <a:t>insights</a:t>
            </a:r>
            <a:r>
              <a:rPr lang="nb-NO" dirty="0"/>
              <a:t>, </a:t>
            </a:r>
            <a:r>
              <a:rPr lang="nb-NO" dirty="0" err="1"/>
              <a:t>with</a:t>
            </a:r>
            <a:r>
              <a:rPr lang="nb-NO" dirty="0"/>
              <a:t> a </a:t>
            </a:r>
            <a:r>
              <a:rPr lang="nb-NO" dirty="0" err="1"/>
              <a:t>query</a:t>
            </a:r>
            <a:r>
              <a:rPr lang="nb-NO" dirty="0"/>
              <a:t> </a:t>
            </a:r>
            <a:r>
              <a:rPr lang="nb-NO" dirty="0" err="1"/>
              <a:t>that</a:t>
            </a:r>
            <a:r>
              <a:rPr lang="nb-NO" dirty="0"/>
              <a:t> </a:t>
            </a:r>
            <a:r>
              <a:rPr lang="nb-NO" dirty="0" err="1"/>
              <a:t>gives</a:t>
            </a:r>
            <a:r>
              <a:rPr lang="nb-NO" dirty="0"/>
              <a:t> </a:t>
            </a:r>
            <a:r>
              <a:rPr lang="nb-NO" dirty="0" err="1"/>
              <a:t>us</a:t>
            </a:r>
            <a:r>
              <a:rPr lang="nb-NO" dirty="0"/>
              <a:t> </a:t>
            </a:r>
            <a:r>
              <a:rPr lang="nb-NO" dirty="0" err="1"/>
              <a:t>the</a:t>
            </a:r>
            <a:r>
              <a:rPr lang="nb-NO" dirty="0"/>
              <a:t> 99th </a:t>
            </a:r>
            <a:r>
              <a:rPr lang="nb-NO" dirty="0" err="1"/>
              <a:t>percentile</a:t>
            </a:r>
            <a:r>
              <a:rPr lang="nb-NO" dirty="0"/>
              <a:t> for </a:t>
            </a:r>
            <a:r>
              <a:rPr lang="nb-NO" dirty="0" err="1"/>
              <a:t>latency</a:t>
            </a:r>
            <a:r>
              <a:rPr lang="nb-NO" dirty="0"/>
              <a:t>, </a:t>
            </a:r>
            <a:r>
              <a:rPr lang="nb-NO" dirty="0" err="1"/>
              <a:t>along</a:t>
            </a:r>
            <a:r>
              <a:rPr lang="nb-NO" dirty="0"/>
              <a:t> </a:t>
            </a:r>
            <a:r>
              <a:rPr lang="nb-NO" dirty="0" err="1"/>
              <a:t>with</a:t>
            </a:r>
            <a:r>
              <a:rPr lang="nb-NO" dirty="0"/>
              <a:t> </a:t>
            </a:r>
            <a:r>
              <a:rPr lang="nb-NO" dirty="0" err="1"/>
              <a:t>the</a:t>
            </a:r>
            <a:r>
              <a:rPr lang="nb-NO" dirty="0"/>
              <a:t> 95th </a:t>
            </a:r>
            <a:r>
              <a:rPr lang="nb-NO" dirty="0" err="1"/>
              <a:t>percentile</a:t>
            </a:r>
            <a:r>
              <a:rPr lang="nb-NO" dirty="0"/>
              <a:t> and </a:t>
            </a:r>
            <a:r>
              <a:rPr lang="nb-NO" dirty="0" err="1"/>
              <a:t>the</a:t>
            </a:r>
            <a:r>
              <a:rPr lang="nb-NO" dirty="0"/>
              <a:t> 50th </a:t>
            </a:r>
            <a:r>
              <a:rPr lang="nb-NO" dirty="0" err="1"/>
              <a:t>percentile</a:t>
            </a:r>
            <a:r>
              <a:rPr lang="nb-NO" dirty="0"/>
              <a:t>. Even </a:t>
            </a:r>
            <a:r>
              <a:rPr lang="nb-NO" dirty="0" err="1"/>
              <a:t>though</a:t>
            </a:r>
            <a:r>
              <a:rPr lang="nb-NO" dirty="0"/>
              <a:t> </a:t>
            </a:r>
            <a:r>
              <a:rPr lang="nb-NO" dirty="0" err="1"/>
              <a:t>the</a:t>
            </a:r>
            <a:r>
              <a:rPr lang="nb-NO" dirty="0"/>
              <a:t> SLO is </a:t>
            </a:r>
            <a:r>
              <a:rPr lang="nb-NO" dirty="0" err="1"/>
              <a:t>defined</a:t>
            </a:r>
            <a:r>
              <a:rPr lang="nb-NO" dirty="0"/>
              <a:t> for </a:t>
            </a:r>
            <a:r>
              <a:rPr lang="nb-NO" dirty="0" err="1"/>
              <a:t>the</a:t>
            </a:r>
            <a:r>
              <a:rPr lang="nb-NO" dirty="0"/>
              <a:t> 99th </a:t>
            </a:r>
            <a:r>
              <a:rPr lang="nb-NO" dirty="0" err="1"/>
              <a:t>percentile</a:t>
            </a:r>
            <a:r>
              <a:rPr lang="nb-NO" dirty="0"/>
              <a:t>, </a:t>
            </a:r>
            <a:r>
              <a:rPr lang="nb-NO" dirty="0" err="1"/>
              <a:t>it’s</a:t>
            </a:r>
            <a:r>
              <a:rPr lang="nb-NO" dirty="0"/>
              <a:t> </a:t>
            </a:r>
            <a:r>
              <a:rPr lang="nb-NO" dirty="0" err="1"/>
              <a:t>interesting</a:t>
            </a:r>
            <a:r>
              <a:rPr lang="nb-NO" dirty="0"/>
              <a:t> to </a:t>
            </a:r>
            <a:r>
              <a:rPr lang="nb-NO" dirty="0" err="1"/>
              <a:t>see</a:t>
            </a:r>
            <a:r>
              <a:rPr lang="nb-NO" dirty="0"/>
              <a:t> </a:t>
            </a:r>
            <a:r>
              <a:rPr lang="nb-NO" dirty="0" err="1"/>
              <a:t>the</a:t>
            </a:r>
            <a:r>
              <a:rPr lang="nb-NO" dirty="0"/>
              <a:t> </a:t>
            </a:r>
            <a:r>
              <a:rPr lang="nb-NO" dirty="0" err="1"/>
              <a:t>other</a:t>
            </a:r>
            <a:r>
              <a:rPr lang="nb-NO" dirty="0"/>
              <a:t> </a:t>
            </a:r>
            <a:r>
              <a:rPr lang="nb-NO" dirty="0" err="1"/>
              <a:t>percentiles</a:t>
            </a:r>
            <a:r>
              <a:rPr lang="nb-NO" dirty="0"/>
              <a:t> as </a:t>
            </a:r>
            <a:r>
              <a:rPr lang="nb-NO" dirty="0" err="1"/>
              <a:t>well</a:t>
            </a:r>
            <a:r>
              <a:rPr lang="nb-NO" dirty="0"/>
              <a:t>. </a:t>
            </a:r>
            <a:r>
              <a:rPr lang="nb-NO" dirty="0" err="1"/>
              <a:t>That’s</a:t>
            </a:r>
            <a:r>
              <a:rPr lang="nb-NO" dirty="0"/>
              <a:t> fine for a </a:t>
            </a:r>
            <a:r>
              <a:rPr lang="nb-NO" dirty="0" err="1"/>
              <a:t>dashboard</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117</a:t>
            </a:fld>
            <a:endParaRPr lang="en-US"/>
          </a:p>
        </p:txBody>
      </p:sp>
    </p:spTree>
    <p:extLst>
      <p:ext uri="{BB962C8B-B14F-4D97-AF65-F5344CB8AC3E}">
        <p14:creationId xmlns:p14="http://schemas.microsoft.com/office/powerpoint/2010/main" val="37543685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we</a:t>
            </a:r>
            <a:r>
              <a:rPr lang="nb-NO" dirty="0"/>
              <a:t> have reports, </a:t>
            </a:r>
            <a:r>
              <a:rPr lang="nb-NO" dirty="0" err="1"/>
              <a:t>because</a:t>
            </a:r>
            <a:r>
              <a:rPr lang="nb-NO" dirty="0"/>
              <a:t> </a:t>
            </a:r>
            <a:r>
              <a:rPr lang="nb-NO" dirty="0" err="1"/>
              <a:t>we</a:t>
            </a:r>
            <a:r>
              <a:rPr lang="nb-NO" dirty="0"/>
              <a:t> </a:t>
            </a:r>
            <a:r>
              <a:rPr lang="nb-NO" dirty="0" err="1"/>
              <a:t>can’t</a:t>
            </a:r>
            <a:r>
              <a:rPr lang="nb-NO" dirty="0"/>
              <a:t> stare at </a:t>
            </a:r>
            <a:r>
              <a:rPr lang="nb-NO" dirty="0" err="1"/>
              <a:t>the</a:t>
            </a:r>
            <a:r>
              <a:rPr lang="nb-NO" dirty="0"/>
              <a:t> </a:t>
            </a:r>
            <a:r>
              <a:rPr lang="nb-NO" dirty="0" err="1"/>
              <a:t>dashboard</a:t>
            </a:r>
            <a:r>
              <a:rPr lang="nb-NO" dirty="0"/>
              <a:t> all </a:t>
            </a:r>
            <a:r>
              <a:rPr lang="nb-NO" dirty="0" err="1"/>
              <a:t>day</a:t>
            </a:r>
            <a:r>
              <a:rPr lang="nb-NO" dirty="0"/>
              <a:t> </a:t>
            </a:r>
            <a:r>
              <a:rPr lang="nb-NO" dirty="0" err="1"/>
              <a:t>every</a:t>
            </a:r>
            <a:r>
              <a:rPr lang="nb-NO" dirty="0"/>
              <a:t> </a:t>
            </a:r>
            <a:r>
              <a:rPr lang="nb-NO" dirty="0" err="1"/>
              <a:t>day</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118</a:t>
            </a:fld>
            <a:endParaRPr lang="en-US"/>
          </a:p>
        </p:txBody>
      </p:sp>
    </p:spTree>
    <p:extLst>
      <p:ext uri="{BB962C8B-B14F-4D97-AF65-F5344CB8AC3E}">
        <p14:creationId xmlns:p14="http://schemas.microsoft.com/office/powerpoint/2010/main" val="10922438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One </a:t>
            </a:r>
            <a:r>
              <a:rPr lang="nb-NO" dirty="0" err="1"/>
              <a:t>thing</a:t>
            </a:r>
            <a:r>
              <a:rPr lang="nb-NO" dirty="0"/>
              <a:t> </a:t>
            </a:r>
            <a:r>
              <a:rPr lang="nb-NO" dirty="0" err="1"/>
              <a:t>that</a:t>
            </a:r>
            <a:r>
              <a:rPr lang="nb-NO" dirty="0"/>
              <a:t> </a:t>
            </a:r>
            <a:r>
              <a:rPr lang="nb-NO" dirty="0" err="1"/>
              <a:t>several</a:t>
            </a:r>
            <a:r>
              <a:rPr lang="nb-NO" dirty="0"/>
              <a:t> </a:t>
            </a:r>
            <a:r>
              <a:rPr lang="nb-NO" dirty="0" err="1"/>
              <a:t>of</a:t>
            </a:r>
            <a:r>
              <a:rPr lang="nb-NO" dirty="0"/>
              <a:t> </a:t>
            </a:r>
            <a:r>
              <a:rPr lang="nb-NO" dirty="0" err="1"/>
              <a:t>our</a:t>
            </a:r>
            <a:r>
              <a:rPr lang="nb-NO" dirty="0"/>
              <a:t> teams have </a:t>
            </a:r>
            <a:r>
              <a:rPr lang="nb-NO" dirty="0" err="1"/>
              <a:t>implemented</a:t>
            </a:r>
            <a:r>
              <a:rPr lang="nb-NO" dirty="0"/>
              <a:t> is a </a:t>
            </a:r>
            <a:r>
              <a:rPr lang="nb-NO" dirty="0" err="1"/>
              <a:t>weekly</a:t>
            </a:r>
            <a:r>
              <a:rPr lang="nb-NO" dirty="0"/>
              <a:t> </a:t>
            </a:r>
            <a:r>
              <a:rPr lang="nb-NO" dirty="0" err="1"/>
              <a:t>uptime</a:t>
            </a:r>
            <a:r>
              <a:rPr lang="nb-NO" dirty="0"/>
              <a:t> report </a:t>
            </a:r>
            <a:r>
              <a:rPr lang="nb-NO" dirty="0" err="1"/>
              <a:t>that</a:t>
            </a:r>
            <a:r>
              <a:rPr lang="nb-NO" dirty="0"/>
              <a:t> </a:t>
            </a:r>
            <a:r>
              <a:rPr lang="nb-NO" dirty="0" err="1"/>
              <a:t>we</a:t>
            </a:r>
            <a:r>
              <a:rPr lang="nb-NO" dirty="0"/>
              <a:t> post to a </a:t>
            </a:r>
            <a:r>
              <a:rPr lang="nb-NO" dirty="0" err="1"/>
              <a:t>Slack</a:t>
            </a:r>
            <a:r>
              <a:rPr lang="nb-NO" dirty="0"/>
              <a:t> </a:t>
            </a:r>
            <a:r>
              <a:rPr lang="nb-NO" dirty="0" err="1"/>
              <a:t>channel</a:t>
            </a:r>
            <a:r>
              <a:rPr lang="nb-NO" dirty="0"/>
              <a:t>. This makes it </a:t>
            </a:r>
            <a:r>
              <a:rPr lang="nb-NO" dirty="0" err="1"/>
              <a:t>easy</a:t>
            </a:r>
            <a:r>
              <a:rPr lang="nb-NO" dirty="0"/>
              <a:t> for </a:t>
            </a:r>
            <a:r>
              <a:rPr lang="nb-NO" dirty="0" err="1"/>
              <a:t>us</a:t>
            </a:r>
            <a:r>
              <a:rPr lang="nb-NO" dirty="0"/>
              <a:t> to </a:t>
            </a:r>
            <a:r>
              <a:rPr lang="nb-NO" dirty="0" err="1"/>
              <a:t>see</a:t>
            </a:r>
            <a:r>
              <a:rPr lang="nb-NO" dirty="0"/>
              <a:t> </a:t>
            </a:r>
            <a:r>
              <a:rPr lang="nb-NO" dirty="0" err="1"/>
              <a:t>if</a:t>
            </a:r>
            <a:r>
              <a:rPr lang="nb-NO" dirty="0"/>
              <a:t> </a:t>
            </a:r>
            <a:r>
              <a:rPr lang="nb-NO" dirty="0" err="1"/>
              <a:t>we’re</a:t>
            </a:r>
            <a:r>
              <a:rPr lang="nb-NO" dirty="0"/>
              <a:t> </a:t>
            </a:r>
            <a:r>
              <a:rPr lang="nb-NO" dirty="0" err="1"/>
              <a:t>meeting</a:t>
            </a:r>
            <a:r>
              <a:rPr lang="nb-NO" dirty="0"/>
              <a:t> </a:t>
            </a:r>
            <a:r>
              <a:rPr lang="nb-NO" dirty="0" err="1"/>
              <a:t>our</a:t>
            </a:r>
            <a:r>
              <a:rPr lang="nb-NO" dirty="0"/>
              <a:t> </a:t>
            </a:r>
            <a:r>
              <a:rPr lang="nb-NO" dirty="0" err="1"/>
              <a:t>SLOs</a:t>
            </a:r>
            <a:r>
              <a:rPr lang="nb-NO" dirty="0"/>
              <a:t>, and </a:t>
            </a:r>
            <a:r>
              <a:rPr lang="nb-NO" dirty="0" err="1"/>
              <a:t>you</a:t>
            </a:r>
            <a:r>
              <a:rPr lang="nb-NO" dirty="0"/>
              <a:t> </a:t>
            </a:r>
            <a:r>
              <a:rPr lang="nb-NO" dirty="0" err="1"/>
              <a:t>get</a:t>
            </a:r>
            <a:r>
              <a:rPr lang="nb-NO" dirty="0"/>
              <a:t> a </a:t>
            </a:r>
            <a:r>
              <a:rPr lang="nb-NO" dirty="0" err="1"/>
              <a:t>trail</a:t>
            </a:r>
            <a:r>
              <a:rPr lang="nb-NO" dirty="0"/>
              <a:t>. If </a:t>
            </a:r>
            <a:r>
              <a:rPr lang="nb-NO" dirty="0" err="1"/>
              <a:t>we’re</a:t>
            </a:r>
            <a:r>
              <a:rPr lang="nb-NO" dirty="0"/>
              <a:t> </a:t>
            </a:r>
            <a:r>
              <a:rPr lang="nb-NO" dirty="0" err="1"/>
              <a:t>consistently</a:t>
            </a:r>
            <a:r>
              <a:rPr lang="nb-NO" dirty="0"/>
              <a:t> </a:t>
            </a:r>
            <a:r>
              <a:rPr lang="nb-NO" dirty="0" err="1"/>
              <a:t>meeting</a:t>
            </a:r>
            <a:r>
              <a:rPr lang="nb-NO" dirty="0"/>
              <a:t> </a:t>
            </a:r>
            <a:r>
              <a:rPr lang="nb-NO" dirty="0" err="1"/>
              <a:t>our</a:t>
            </a:r>
            <a:r>
              <a:rPr lang="nb-NO" dirty="0"/>
              <a:t> </a:t>
            </a:r>
            <a:r>
              <a:rPr lang="nb-NO" dirty="0" err="1"/>
              <a:t>SLOs</a:t>
            </a:r>
            <a:r>
              <a:rPr lang="nb-NO" dirty="0"/>
              <a:t> for a given service, </a:t>
            </a:r>
            <a:r>
              <a:rPr lang="nb-NO" dirty="0" err="1"/>
              <a:t>we</a:t>
            </a:r>
            <a:r>
              <a:rPr lang="nb-NO" dirty="0"/>
              <a:t> </a:t>
            </a:r>
            <a:r>
              <a:rPr lang="nb-NO" dirty="0" err="1"/>
              <a:t>might</a:t>
            </a:r>
            <a:r>
              <a:rPr lang="nb-NO" dirty="0"/>
              <a:t> not </a:t>
            </a:r>
            <a:r>
              <a:rPr lang="nb-NO" dirty="0" err="1"/>
              <a:t>need</a:t>
            </a:r>
            <a:r>
              <a:rPr lang="nb-NO" dirty="0"/>
              <a:t> to do </a:t>
            </a:r>
            <a:r>
              <a:rPr lang="nb-NO" dirty="0" err="1"/>
              <a:t>much</a:t>
            </a:r>
            <a:r>
              <a:rPr lang="nb-NO" dirty="0"/>
              <a:t> </a:t>
            </a:r>
            <a:r>
              <a:rPr lang="nb-NO" dirty="0" err="1"/>
              <a:t>reliability</a:t>
            </a:r>
            <a:r>
              <a:rPr lang="nb-NO" dirty="0"/>
              <a:t> </a:t>
            </a:r>
            <a:r>
              <a:rPr lang="nb-NO" dirty="0" err="1"/>
              <a:t>work</a:t>
            </a:r>
            <a:r>
              <a:rPr lang="nb-NO" dirty="0"/>
              <a:t> </a:t>
            </a:r>
            <a:r>
              <a:rPr lang="nb-NO" dirty="0" err="1"/>
              <a:t>on</a:t>
            </a:r>
            <a:r>
              <a:rPr lang="nb-NO" dirty="0"/>
              <a:t> </a:t>
            </a:r>
            <a:r>
              <a:rPr lang="nb-NO" dirty="0" err="1"/>
              <a:t>that</a:t>
            </a:r>
            <a:r>
              <a:rPr lang="nb-NO" dirty="0"/>
              <a:t> service. </a:t>
            </a:r>
            <a:r>
              <a:rPr lang="nb-NO" dirty="0" err="1"/>
              <a:t>That’s</a:t>
            </a:r>
            <a:r>
              <a:rPr lang="nb-NO" dirty="0"/>
              <a:t> </a:t>
            </a:r>
            <a:r>
              <a:rPr lang="nb-NO" dirty="0" err="1"/>
              <a:t>great</a:t>
            </a:r>
            <a:r>
              <a:rPr lang="nb-NO" dirty="0"/>
              <a:t>, it </a:t>
            </a:r>
            <a:r>
              <a:rPr lang="nb-NO" dirty="0" err="1"/>
              <a:t>means</a:t>
            </a:r>
            <a:r>
              <a:rPr lang="nb-NO" dirty="0"/>
              <a:t> </a:t>
            </a:r>
            <a:r>
              <a:rPr lang="nb-NO" dirty="0" err="1"/>
              <a:t>we</a:t>
            </a:r>
            <a:r>
              <a:rPr lang="nb-NO" dirty="0"/>
              <a:t> </a:t>
            </a:r>
            <a:r>
              <a:rPr lang="nb-NO" dirty="0" err="1"/>
              <a:t>can</a:t>
            </a:r>
            <a:r>
              <a:rPr lang="nb-NO" dirty="0"/>
              <a:t> </a:t>
            </a:r>
            <a:r>
              <a:rPr lang="nb-NO" dirty="0" err="1"/>
              <a:t>focus</a:t>
            </a:r>
            <a:r>
              <a:rPr lang="nb-NO" dirty="0"/>
              <a:t> </a:t>
            </a:r>
            <a:r>
              <a:rPr lang="nb-NO" dirty="0" err="1"/>
              <a:t>on</a:t>
            </a:r>
            <a:r>
              <a:rPr lang="nb-NO" dirty="0"/>
              <a:t> </a:t>
            </a:r>
            <a:r>
              <a:rPr lang="nb-NO" dirty="0" err="1"/>
              <a:t>functional</a:t>
            </a:r>
            <a:r>
              <a:rPr lang="nb-NO" dirty="0"/>
              <a:t> </a:t>
            </a:r>
            <a:r>
              <a:rPr lang="nb-NO" dirty="0" err="1"/>
              <a:t>requirements</a:t>
            </a:r>
            <a:r>
              <a:rPr lang="nb-NO" dirty="0"/>
              <a:t>. </a:t>
            </a:r>
            <a:r>
              <a:rPr lang="nb-NO" dirty="0" err="1"/>
              <a:t>But</a:t>
            </a:r>
            <a:r>
              <a:rPr lang="nb-NO" dirty="0"/>
              <a:t> </a:t>
            </a:r>
            <a:r>
              <a:rPr lang="nb-NO" dirty="0" err="1"/>
              <a:t>if</a:t>
            </a:r>
            <a:r>
              <a:rPr lang="nb-NO" dirty="0"/>
              <a:t> </a:t>
            </a:r>
            <a:r>
              <a:rPr lang="nb-NO" dirty="0" err="1"/>
              <a:t>we’re</a:t>
            </a:r>
            <a:r>
              <a:rPr lang="nb-NO" dirty="0"/>
              <a:t> not, </a:t>
            </a:r>
            <a:r>
              <a:rPr lang="nb-NO" dirty="0" err="1"/>
              <a:t>we’ll</a:t>
            </a:r>
            <a:r>
              <a:rPr lang="nb-NO" dirty="0"/>
              <a:t> </a:t>
            </a:r>
            <a:r>
              <a:rPr lang="nb-NO" dirty="0" err="1"/>
              <a:t>see</a:t>
            </a:r>
            <a:r>
              <a:rPr lang="nb-NO" dirty="0"/>
              <a:t> it </a:t>
            </a:r>
            <a:r>
              <a:rPr lang="nb-NO" dirty="0" err="1"/>
              <a:t>here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119</a:t>
            </a:fld>
            <a:endParaRPr lang="en-US"/>
          </a:p>
        </p:txBody>
      </p:sp>
    </p:spTree>
    <p:extLst>
      <p:ext uri="{BB962C8B-B14F-4D97-AF65-F5344CB8AC3E}">
        <p14:creationId xmlns:p14="http://schemas.microsoft.com/office/powerpoint/2010/main" val="2362121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So obviously it’s a TV streaming service. I’m sure everyone in the audience is familiar with several TV streaming services, and for the Norwegians among you, presumably NRK TV itself.</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12</a:t>
            </a:fld>
            <a:endParaRPr lang="en-US"/>
          </a:p>
        </p:txBody>
      </p:sp>
    </p:spTree>
    <p:extLst>
      <p:ext uri="{BB962C8B-B14F-4D97-AF65-F5344CB8AC3E}">
        <p14:creationId xmlns:p14="http://schemas.microsoft.com/office/powerpoint/2010/main" val="14338886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What</a:t>
            </a:r>
            <a:r>
              <a:rPr lang="nb-NO" dirty="0"/>
              <a:t> </a:t>
            </a:r>
            <a:r>
              <a:rPr lang="nb-NO" dirty="0" err="1"/>
              <a:t>about</a:t>
            </a:r>
            <a:r>
              <a:rPr lang="nb-NO" dirty="0"/>
              <a:t> </a:t>
            </a:r>
            <a:r>
              <a:rPr lang="nb-NO" dirty="0" err="1"/>
              <a:t>notifications</a:t>
            </a:r>
            <a:r>
              <a:rPr lang="nb-NO" dirty="0"/>
              <a:t>? </a:t>
            </a:r>
            <a:r>
              <a:rPr lang="nb-NO" dirty="0" err="1"/>
              <a:t>Initially</a:t>
            </a:r>
            <a:r>
              <a:rPr lang="nb-NO" dirty="0"/>
              <a:t>, </a:t>
            </a:r>
            <a:r>
              <a:rPr lang="nb-NO" dirty="0" err="1"/>
              <a:t>we</a:t>
            </a:r>
            <a:r>
              <a:rPr lang="nb-NO" dirty="0"/>
              <a:t> </a:t>
            </a:r>
            <a:r>
              <a:rPr lang="nb-NO" dirty="0" err="1"/>
              <a:t>were</a:t>
            </a:r>
            <a:r>
              <a:rPr lang="nb-NO" dirty="0"/>
              <a:t> </a:t>
            </a:r>
            <a:r>
              <a:rPr lang="nb-NO" dirty="0" err="1"/>
              <a:t>tempted</a:t>
            </a:r>
            <a:r>
              <a:rPr lang="nb-NO" dirty="0"/>
              <a:t> to </a:t>
            </a:r>
            <a:r>
              <a:rPr lang="nb-NO" dirty="0" err="1"/>
              <a:t>set</a:t>
            </a:r>
            <a:r>
              <a:rPr lang="nb-NO" dirty="0"/>
              <a:t> up </a:t>
            </a:r>
            <a:r>
              <a:rPr lang="nb-NO" dirty="0" err="1"/>
              <a:t>notifications</a:t>
            </a:r>
            <a:r>
              <a:rPr lang="nb-NO" dirty="0"/>
              <a:t> as </a:t>
            </a:r>
            <a:r>
              <a:rPr lang="nb-NO" dirty="0" err="1"/>
              <a:t>well</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120</a:t>
            </a:fld>
            <a:endParaRPr lang="en-US"/>
          </a:p>
        </p:txBody>
      </p:sp>
    </p:spTree>
    <p:extLst>
      <p:ext uri="{BB962C8B-B14F-4D97-AF65-F5344CB8AC3E}">
        <p14:creationId xmlns:p14="http://schemas.microsoft.com/office/powerpoint/2010/main" val="35609117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we</a:t>
            </a:r>
            <a:r>
              <a:rPr lang="nb-NO" dirty="0"/>
              <a:t> </a:t>
            </a:r>
            <a:r>
              <a:rPr lang="nb-NO" dirty="0" err="1"/>
              <a:t>would</a:t>
            </a:r>
            <a:r>
              <a:rPr lang="nb-NO" dirty="0"/>
              <a:t> </a:t>
            </a:r>
            <a:r>
              <a:rPr lang="nb-NO" dirty="0" err="1"/>
              <a:t>set</a:t>
            </a:r>
            <a:r>
              <a:rPr lang="nb-NO" dirty="0"/>
              <a:t> up alerts for on-</a:t>
            </a:r>
            <a:r>
              <a:rPr lang="nb-NO" dirty="0" err="1"/>
              <a:t>going</a:t>
            </a:r>
            <a:r>
              <a:rPr lang="nb-NO" dirty="0"/>
              <a:t> SLO </a:t>
            </a:r>
            <a:r>
              <a:rPr lang="nb-NO" dirty="0" err="1"/>
              <a:t>violations</a:t>
            </a:r>
            <a:r>
              <a:rPr lang="nb-NO" dirty="0"/>
              <a:t>. </a:t>
            </a:r>
            <a:r>
              <a:rPr lang="nb-NO" dirty="0" err="1"/>
              <a:t>But</a:t>
            </a:r>
            <a:r>
              <a:rPr lang="nb-NO" dirty="0"/>
              <a:t> </a:t>
            </a:r>
            <a:r>
              <a:rPr lang="nb-NO" dirty="0" err="1"/>
              <a:t>that</a:t>
            </a:r>
            <a:r>
              <a:rPr lang="nb-NO" dirty="0"/>
              <a:t> leads to a lot </a:t>
            </a:r>
            <a:r>
              <a:rPr lang="nb-NO" dirty="0" err="1"/>
              <a:t>of</a:t>
            </a:r>
            <a:r>
              <a:rPr lang="nb-NO" dirty="0"/>
              <a:t> </a:t>
            </a:r>
            <a:r>
              <a:rPr lang="nb-NO" dirty="0" err="1"/>
              <a:t>noise</a:t>
            </a:r>
            <a:r>
              <a:rPr lang="nb-NO" dirty="0"/>
              <a:t>, and </a:t>
            </a:r>
            <a:r>
              <a:rPr lang="nb-NO" dirty="0" err="1"/>
              <a:t>it’s</a:t>
            </a:r>
            <a:r>
              <a:rPr lang="nb-NO" dirty="0"/>
              <a:t> not </a:t>
            </a:r>
            <a:r>
              <a:rPr lang="nb-NO" dirty="0" err="1"/>
              <a:t>clear</a:t>
            </a:r>
            <a:r>
              <a:rPr lang="nb-NO" dirty="0"/>
              <a:t> </a:t>
            </a:r>
            <a:r>
              <a:rPr lang="nb-NO" dirty="0" err="1"/>
              <a:t>what</a:t>
            </a:r>
            <a:r>
              <a:rPr lang="nb-NO" dirty="0"/>
              <a:t> to do </a:t>
            </a:r>
            <a:r>
              <a:rPr lang="nb-NO" dirty="0" err="1"/>
              <a:t>about</a:t>
            </a:r>
            <a:r>
              <a:rPr lang="nb-NO" dirty="0"/>
              <a:t> it. </a:t>
            </a:r>
            <a:r>
              <a:rPr lang="nb-NO" dirty="0" err="1"/>
              <a:t>Maybe</a:t>
            </a:r>
            <a:r>
              <a:rPr lang="nb-NO" dirty="0"/>
              <a:t> </a:t>
            </a:r>
            <a:r>
              <a:rPr lang="nb-NO" dirty="0" err="1"/>
              <a:t>you</a:t>
            </a:r>
            <a:r>
              <a:rPr lang="nb-NO" dirty="0"/>
              <a:t> have an </a:t>
            </a:r>
            <a:r>
              <a:rPr lang="nb-NO" dirty="0" err="1"/>
              <a:t>interval</a:t>
            </a:r>
            <a:r>
              <a:rPr lang="nb-NO" dirty="0"/>
              <a:t> </a:t>
            </a:r>
            <a:r>
              <a:rPr lang="nb-NO" dirty="0" err="1"/>
              <a:t>of</a:t>
            </a:r>
            <a:r>
              <a:rPr lang="nb-NO" dirty="0"/>
              <a:t> 20 </a:t>
            </a:r>
            <a:r>
              <a:rPr lang="nb-NO" dirty="0" err="1"/>
              <a:t>minutes</a:t>
            </a:r>
            <a:r>
              <a:rPr lang="nb-NO" dirty="0"/>
              <a:t> </a:t>
            </a:r>
            <a:r>
              <a:rPr lang="nb-NO" dirty="0" err="1"/>
              <a:t>where</a:t>
            </a:r>
            <a:r>
              <a:rPr lang="nb-NO" dirty="0"/>
              <a:t> </a:t>
            </a:r>
            <a:r>
              <a:rPr lang="nb-NO" dirty="0" err="1"/>
              <a:t>you</a:t>
            </a:r>
            <a:r>
              <a:rPr lang="nb-NO" dirty="0"/>
              <a:t> </a:t>
            </a:r>
            <a:r>
              <a:rPr lang="nb-NO" dirty="0" err="1"/>
              <a:t>don’t</a:t>
            </a:r>
            <a:r>
              <a:rPr lang="nb-NO" dirty="0"/>
              <a:t> </a:t>
            </a:r>
            <a:r>
              <a:rPr lang="nb-NO" dirty="0" err="1"/>
              <a:t>meet</a:t>
            </a:r>
            <a:r>
              <a:rPr lang="nb-NO" dirty="0"/>
              <a:t> </a:t>
            </a:r>
            <a:r>
              <a:rPr lang="nb-NO" dirty="0" err="1"/>
              <a:t>your</a:t>
            </a:r>
            <a:r>
              <a:rPr lang="nb-NO" dirty="0"/>
              <a:t> SLO, </a:t>
            </a:r>
            <a:r>
              <a:rPr lang="nb-NO" dirty="0" err="1"/>
              <a:t>but</a:t>
            </a:r>
            <a:r>
              <a:rPr lang="nb-NO" dirty="0"/>
              <a:t> </a:t>
            </a:r>
            <a:r>
              <a:rPr lang="nb-NO" dirty="0" err="1"/>
              <a:t>what</a:t>
            </a:r>
            <a:r>
              <a:rPr lang="nb-NO" dirty="0"/>
              <a:t> </a:t>
            </a:r>
            <a:r>
              <a:rPr lang="nb-NO" dirty="0" err="1"/>
              <a:t>should</a:t>
            </a:r>
            <a:r>
              <a:rPr lang="nb-NO" dirty="0"/>
              <a:t> </a:t>
            </a:r>
            <a:r>
              <a:rPr lang="nb-NO" dirty="0" err="1"/>
              <a:t>you</a:t>
            </a:r>
            <a:r>
              <a:rPr lang="nb-NO" dirty="0"/>
              <a:t> do </a:t>
            </a:r>
            <a:r>
              <a:rPr lang="nb-NO" dirty="0" err="1"/>
              <a:t>about</a:t>
            </a:r>
            <a:r>
              <a:rPr lang="nb-NO" dirty="0"/>
              <a:t> it?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121</a:t>
            </a:fld>
            <a:endParaRPr lang="en-US"/>
          </a:p>
        </p:txBody>
      </p:sp>
    </p:spTree>
    <p:extLst>
      <p:ext uri="{BB962C8B-B14F-4D97-AF65-F5344CB8AC3E}">
        <p14:creationId xmlns:p14="http://schemas.microsoft.com/office/powerpoint/2010/main" val="17800143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Alerts </a:t>
            </a:r>
            <a:r>
              <a:rPr lang="nb-NO" dirty="0" err="1"/>
              <a:t>should</a:t>
            </a:r>
            <a:r>
              <a:rPr lang="nb-NO" dirty="0"/>
              <a:t> </a:t>
            </a:r>
            <a:r>
              <a:rPr lang="nb-NO" dirty="0" err="1"/>
              <a:t>mean</a:t>
            </a:r>
            <a:r>
              <a:rPr lang="nb-NO" dirty="0"/>
              <a:t> </a:t>
            </a:r>
            <a:r>
              <a:rPr lang="nb-NO" dirty="0" err="1"/>
              <a:t>that</a:t>
            </a:r>
            <a:r>
              <a:rPr lang="nb-NO" dirty="0"/>
              <a:t> </a:t>
            </a:r>
            <a:r>
              <a:rPr lang="nb-NO" dirty="0" err="1"/>
              <a:t>some</a:t>
            </a:r>
            <a:r>
              <a:rPr lang="nb-NO" dirty="0"/>
              <a:t> </a:t>
            </a:r>
            <a:r>
              <a:rPr lang="nb-NO" dirty="0" err="1"/>
              <a:t>kind</a:t>
            </a:r>
            <a:r>
              <a:rPr lang="nb-NO" dirty="0"/>
              <a:t> </a:t>
            </a:r>
            <a:r>
              <a:rPr lang="nb-NO" dirty="0" err="1"/>
              <a:t>of</a:t>
            </a:r>
            <a:r>
              <a:rPr lang="nb-NO" dirty="0"/>
              <a:t> </a:t>
            </a:r>
            <a:r>
              <a:rPr lang="nb-NO" dirty="0" err="1"/>
              <a:t>intervention</a:t>
            </a:r>
            <a:r>
              <a:rPr lang="nb-NO" dirty="0"/>
              <a:t> or action is </a:t>
            </a:r>
            <a:r>
              <a:rPr lang="nb-NO" dirty="0" err="1"/>
              <a:t>necessary</a:t>
            </a:r>
            <a:r>
              <a:rPr lang="nb-NO" dirty="0"/>
              <a:t>, right?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122</a:t>
            </a:fld>
            <a:endParaRPr lang="en-US"/>
          </a:p>
        </p:txBody>
      </p:sp>
    </p:spTree>
    <p:extLst>
      <p:ext uri="{BB962C8B-B14F-4D97-AF65-F5344CB8AC3E}">
        <p14:creationId xmlns:p14="http://schemas.microsoft.com/office/powerpoint/2010/main" val="37483777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SLOs</a:t>
            </a:r>
            <a:r>
              <a:rPr lang="nb-NO" dirty="0"/>
              <a:t> </a:t>
            </a:r>
            <a:r>
              <a:rPr lang="nb-NO" dirty="0" err="1"/>
              <a:t>are</a:t>
            </a:r>
            <a:r>
              <a:rPr lang="nb-NO" dirty="0"/>
              <a:t> not </a:t>
            </a:r>
            <a:r>
              <a:rPr lang="nb-NO" dirty="0" err="1"/>
              <a:t>intended</a:t>
            </a:r>
            <a:r>
              <a:rPr lang="nb-NO" dirty="0"/>
              <a:t> as </a:t>
            </a:r>
            <a:r>
              <a:rPr lang="nb-NO" dirty="0" err="1"/>
              <a:t>health</a:t>
            </a:r>
            <a:r>
              <a:rPr lang="nb-NO" dirty="0"/>
              <a:t> </a:t>
            </a:r>
            <a:r>
              <a:rPr lang="nb-NO" dirty="0" err="1"/>
              <a:t>checks</a:t>
            </a:r>
            <a:r>
              <a:rPr lang="nb-NO" dirty="0"/>
              <a:t>. </a:t>
            </a:r>
            <a:r>
              <a:rPr lang="nb-NO" dirty="0" err="1"/>
              <a:t>We</a:t>
            </a:r>
            <a:r>
              <a:rPr lang="nb-NO" dirty="0"/>
              <a:t> </a:t>
            </a:r>
            <a:r>
              <a:rPr lang="nb-NO" dirty="0" err="1"/>
              <a:t>already</a:t>
            </a:r>
            <a:r>
              <a:rPr lang="nb-NO" dirty="0"/>
              <a:t> have </a:t>
            </a:r>
            <a:r>
              <a:rPr lang="nb-NO" dirty="0" err="1"/>
              <a:t>health</a:t>
            </a:r>
            <a:r>
              <a:rPr lang="nb-NO" dirty="0"/>
              <a:t> </a:t>
            </a:r>
            <a:r>
              <a:rPr lang="nb-NO" dirty="0" err="1"/>
              <a:t>checks</a:t>
            </a:r>
            <a:r>
              <a:rPr lang="nb-NO" dirty="0"/>
              <a:t> for </a:t>
            </a:r>
            <a:r>
              <a:rPr lang="nb-NO" dirty="0" err="1"/>
              <a:t>that</a:t>
            </a:r>
            <a:r>
              <a:rPr lang="nb-NO" dirty="0"/>
              <a:t>, and </a:t>
            </a:r>
            <a:r>
              <a:rPr lang="nb-NO" dirty="0" err="1"/>
              <a:t>we</a:t>
            </a:r>
            <a:r>
              <a:rPr lang="nb-NO" dirty="0"/>
              <a:t> monitor </a:t>
            </a:r>
            <a:r>
              <a:rPr lang="nb-NO" dirty="0" err="1"/>
              <a:t>those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123</a:t>
            </a:fld>
            <a:endParaRPr lang="en-US"/>
          </a:p>
        </p:txBody>
      </p:sp>
    </p:spTree>
    <p:extLst>
      <p:ext uri="{BB962C8B-B14F-4D97-AF65-F5344CB8AC3E}">
        <p14:creationId xmlns:p14="http://schemas.microsoft.com/office/powerpoint/2010/main" val="12207859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now</a:t>
            </a:r>
            <a:r>
              <a:rPr lang="nb-NO" dirty="0"/>
              <a:t> </a:t>
            </a:r>
            <a:r>
              <a:rPr lang="nb-NO" dirty="0" err="1"/>
              <a:t>we</a:t>
            </a:r>
            <a:r>
              <a:rPr lang="nb-NO" dirty="0"/>
              <a:t> have </a:t>
            </a:r>
            <a:r>
              <a:rPr lang="nb-NO" dirty="0" err="1"/>
              <a:t>our</a:t>
            </a:r>
            <a:r>
              <a:rPr lang="nb-NO" dirty="0"/>
              <a:t> </a:t>
            </a:r>
            <a:r>
              <a:rPr lang="nb-NO" dirty="0" err="1"/>
              <a:t>SLOs</a:t>
            </a:r>
            <a:r>
              <a:rPr lang="nb-NO" dirty="0"/>
              <a:t> in </a:t>
            </a:r>
            <a:r>
              <a:rPr lang="nb-NO" dirty="0" err="1"/>
              <a:t>place</a:t>
            </a:r>
            <a:r>
              <a:rPr lang="nb-NO" dirty="0"/>
              <a:t>, and </a:t>
            </a:r>
            <a:r>
              <a:rPr lang="nb-NO" dirty="0" err="1"/>
              <a:t>we</a:t>
            </a:r>
            <a:r>
              <a:rPr lang="nb-NO" dirty="0"/>
              <a:t> have a </a:t>
            </a:r>
            <a:r>
              <a:rPr lang="nb-NO" dirty="0" err="1"/>
              <a:t>process</a:t>
            </a:r>
            <a:r>
              <a:rPr lang="nb-NO" dirty="0"/>
              <a:t> for </a:t>
            </a:r>
            <a:r>
              <a:rPr lang="nb-NO" dirty="0" err="1"/>
              <a:t>monitoring</a:t>
            </a:r>
            <a:r>
              <a:rPr lang="nb-NO" dirty="0"/>
              <a:t> and </a:t>
            </a:r>
            <a:r>
              <a:rPr lang="nb-NO" dirty="0" err="1"/>
              <a:t>revising</a:t>
            </a:r>
            <a:r>
              <a:rPr lang="nb-NO" dirty="0"/>
              <a:t> </a:t>
            </a:r>
            <a:r>
              <a:rPr lang="nb-NO" dirty="0" err="1"/>
              <a:t>our</a:t>
            </a:r>
            <a:r>
              <a:rPr lang="nb-NO" dirty="0"/>
              <a:t> </a:t>
            </a:r>
            <a:r>
              <a:rPr lang="nb-NO" dirty="0" err="1"/>
              <a:t>SLOs</a:t>
            </a:r>
            <a:r>
              <a:rPr lang="nb-NO" dirty="0"/>
              <a:t>, and for </a:t>
            </a:r>
            <a:r>
              <a:rPr lang="nb-NO" dirty="0" err="1"/>
              <a:t>investing</a:t>
            </a:r>
            <a:r>
              <a:rPr lang="nb-NO" dirty="0"/>
              <a:t> in </a:t>
            </a:r>
            <a:r>
              <a:rPr lang="nb-NO" dirty="0" err="1"/>
              <a:t>reliability</a:t>
            </a:r>
            <a:r>
              <a:rPr lang="nb-NO" dirty="0"/>
              <a:t> </a:t>
            </a:r>
            <a:r>
              <a:rPr lang="nb-NO" dirty="0" err="1"/>
              <a:t>measures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124</a:t>
            </a:fld>
            <a:endParaRPr lang="en-US"/>
          </a:p>
        </p:txBody>
      </p:sp>
    </p:spTree>
    <p:extLst>
      <p:ext uri="{BB962C8B-B14F-4D97-AF65-F5344CB8AC3E}">
        <p14:creationId xmlns:p14="http://schemas.microsoft.com/office/powerpoint/2010/main" val="4413061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Are we reliable now?</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125</a:t>
            </a:fld>
            <a:endParaRPr lang="en-US"/>
          </a:p>
        </p:txBody>
      </p:sp>
    </p:spTree>
    <p:extLst>
      <p:ext uri="{BB962C8B-B14F-4D97-AF65-F5344CB8AC3E}">
        <p14:creationId xmlns:p14="http://schemas.microsoft.com/office/powerpoint/2010/main" val="20531155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Of course not.</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126</a:t>
            </a:fld>
            <a:endParaRPr lang="en-US"/>
          </a:p>
        </p:txBody>
      </p:sp>
    </p:spTree>
    <p:extLst>
      <p:ext uri="{BB962C8B-B14F-4D97-AF65-F5344CB8AC3E}">
        <p14:creationId xmlns:p14="http://schemas.microsoft.com/office/powerpoint/2010/main" val="25075032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What we have, is a feedback mechanism that we can use. I like to think of it as a compass, something that gives us direction.</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127</a:t>
            </a:fld>
            <a:endParaRPr lang="en-US"/>
          </a:p>
        </p:txBody>
      </p:sp>
    </p:spTree>
    <p:extLst>
      <p:ext uri="{BB962C8B-B14F-4D97-AF65-F5344CB8AC3E}">
        <p14:creationId xmlns:p14="http://schemas.microsoft.com/office/powerpoint/2010/main" val="13508498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Now</a:t>
            </a:r>
            <a:r>
              <a:rPr lang="nb-NO" b="0" dirty="0"/>
              <a:t> </a:t>
            </a:r>
            <a:r>
              <a:rPr lang="nb-NO" b="0" dirty="0" err="1"/>
              <a:t>we</a:t>
            </a:r>
            <a:r>
              <a:rPr lang="nb-NO" b="0" dirty="0"/>
              <a:t> </a:t>
            </a:r>
            <a:r>
              <a:rPr lang="nb-NO" b="0" dirty="0" err="1"/>
              <a:t>can</a:t>
            </a:r>
            <a:r>
              <a:rPr lang="nb-NO" b="0" dirty="0"/>
              <a:t> </a:t>
            </a:r>
            <a:r>
              <a:rPr lang="nb-NO" b="0" dirty="0" err="1"/>
              <a:t>begin</a:t>
            </a:r>
            <a:r>
              <a:rPr lang="nb-NO" b="0" dirty="0"/>
              <a:t> </a:t>
            </a:r>
            <a:r>
              <a:rPr lang="nb-NO" b="0" dirty="0" err="1"/>
              <a:t>this</a:t>
            </a:r>
            <a:r>
              <a:rPr lang="nb-NO" b="0" dirty="0"/>
              <a:t> </a:t>
            </a:r>
            <a:r>
              <a:rPr lang="nb-NO" b="0" dirty="0" err="1"/>
              <a:t>strategic</a:t>
            </a:r>
            <a:r>
              <a:rPr lang="nb-NO" b="0" dirty="0"/>
              <a:t> </a:t>
            </a:r>
            <a:r>
              <a:rPr lang="nb-NO" b="0" dirty="0" err="1"/>
              <a:t>improvement</a:t>
            </a:r>
            <a:r>
              <a:rPr lang="nb-NO" b="0" dirty="0"/>
              <a:t> </a:t>
            </a:r>
            <a:r>
              <a:rPr lang="nb-NO" b="0" dirty="0" err="1"/>
              <a:t>work</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128</a:t>
            </a:fld>
            <a:endParaRPr lang="en-US"/>
          </a:p>
        </p:txBody>
      </p:sp>
    </p:spTree>
    <p:extLst>
      <p:ext uri="{BB962C8B-B14F-4D97-AF65-F5344CB8AC3E}">
        <p14:creationId xmlns:p14="http://schemas.microsoft.com/office/powerpoint/2010/main" val="18832059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I want to talk a little bit about architecting or designing for reliability as well.</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129</a:t>
            </a:fld>
            <a:endParaRPr lang="en-US"/>
          </a:p>
        </p:txBody>
      </p:sp>
    </p:spTree>
    <p:extLst>
      <p:ext uri="{BB962C8B-B14F-4D97-AF65-F5344CB8AC3E}">
        <p14:creationId xmlns:p14="http://schemas.microsoft.com/office/powerpoint/2010/main" val="1861567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Most people will be familiar with a TV streaming service through some sort of app. It could a mobile app, or an </a:t>
            </a:r>
            <a:r>
              <a:rPr lang="en-US" b="0" dirty="0" err="1"/>
              <a:t>AppleTV</a:t>
            </a:r>
            <a:r>
              <a:rPr lang="en-US" b="0" dirty="0"/>
              <a:t> app, or a smart-TV app, or even the browser. That’s the public interface of the streaming service. </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13</a:t>
            </a:fld>
            <a:endParaRPr lang="en-US"/>
          </a:p>
        </p:txBody>
      </p:sp>
    </p:spTree>
    <p:extLst>
      <p:ext uri="{BB962C8B-B14F-4D97-AF65-F5344CB8AC3E}">
        <p14:creationId xmlns:p14="http://schemas.microsoft.com/office/powerpoint/2010/main" val="22890096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Roughly</a:t>
            </a:r>
            <a:r>
              <a:rPr lang="nb-NO" b="0" dirty="0"/>
              <a:t> </a:t>
            </a:r>
            <a:r>
              <a:rPr lang="nb-NO" b="0" dirty="0" err="1"/>
              <a:t>we</a:t>
            </a:r>
            <a:r>
              <a:rPr lang="nb-NO" b="0" dirty="0"/>
              <a:t> </a:t>
            </a:r>
            <a:r>
              <a:rPr lang="nb-NO" b="0" dirty="0" err="1"/>
              <a:t>distinguish</a:t>
            </a:r>
            <a:r>
              <a:rPr lang="nb-NO" b="0" dirty="0"/>
              <a:t> </a:t>
            </a:r>
            <a:r>
              <a:rPr lang="nb-NO" b="0" dirty="0" err="1"/>
              <a:t>between</a:t>
            </a:r>
            <a:r>
              <a:rPr lang="nb-NO" b="0" dirty="0"/>
              <a:t> red and green services.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130</a:t>
            </a:fld>
            <a:endParaRPr lang="en-US"/>
          </a:p>
        </p:txBody>
      </p:sp>
    </p:spTree>
    <p:extLst>
      <p:ext uri="{BB962C8B-B14F-4D97-AF65-F5344CB8AC3E}">
        <p14:creationId xmlns:p14="http://schemas.microsoft.com/office/powerpoint/2010/main" val="41782758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 </a:t>
            </a:r>
            <a:r>
              <a:rPr lang="nb-NO" dirty="0" err="1"/>
              <a:t>high</a:t>
            </a:r>
            <a:r>
              <a:rPr lang="nb-NO" dirty="0"/>
              <a:t> </a:t>
            </a:r>
            <a:r>
              <a:rPr lang="nb-NO" dirty="0" err="1"/>
              <a:t>level</a:t>
            </a:r>
            <a:r>
              <a:rPr lang="nb-NO" dirty="0"/>
              <a:t>, </a:t>
            </a:r>
            <a:r>
              <a:rPr lang="nb-NO" dirty="0" err="1"/>
              <a:t>you</a:t>
            </a:r>
            <a:r>
              <a:rPr lang="nb-NO" dirty="0"/>
              <a:t> </a:t>
            </a:r>
            <a:r>
              <a:rPr lang="nb-NO" dirty="0" err="1"/>
              <a:t>can</a:t>
            </a:r>
            <a:r>
              <a:rPr lang="nb-NO" dirty="0"/>
              <a:t> </a:t>
            </a:r>
            <a:r>
              <a:rPr lang="nb-NO" dirty="0" err="1"/>
              <a:t>think</a:t>
            </a:r>
            <a:r>
              <a:rPr lang="nb-NO" dirty="0"/>
              <a:t> </a:t>
            </a:r>
            <a:r>
              <a:rPr lang="nb-NO" dirty="0" err="1"/>
              <a:t>of</a:t>
            </a:r>
            <a:r>
              <a:rPr lang="nb-NO" dirty="0"/>
              <a:t> </a:t>
            </a:r>
            <a:r>
              <a:rPr lang="nb-NO" dirty="0" err="1"/>
              <a:t>the</a:t>
            </a:r>
            <a:r>
              <a:rPr lang="nb-NO" dirty="0"/>
              <a:t> TV </a:t>
            </a:r>
            <a:r>
              <a:rPr lang="nb-NO" dirty="0" err="1"/>
              <a:t>streaming</a:t>
            </a:r>
            <a:r>
              <a:rPr lang="nb-NO" dirty="0"/>
              <a:t> service </a:t>
            </a:r>
            <a:r>
              <a:rPr lang="nb-NO" dirty="0" err="1"/>
              <a:t>somewhat</a:t>
            </a:r>
            <a:r>
              <a:rPr lang="nb-NO" dirty="0"/>
              <a:t> like </a:t>
            </a:r>
            <a:r>
              <a:rPr lang="nb-NO" dirty="0" err="1"/>
              <a:t>this</a:t>
            </a:r>
            <a:r>
              <a:rPr lang="nb-NO" dirty="0"/>
              <a:t>, at </a:t>
            </a:r>
            <a:r>
              <a:rPr lang="nb-NO" dirty="0" err="1"/>
              <a:t>least</a:t>
            </a:r>
            <a:r>
              <a:rPr lang="nb-NO" dirty="0"/>
              <a:t> </a:t>
            </a:r>
            <a:r>
              <a:rPr lang="nb-NO" dirty="0" err="1"/>
              <a:t>the</a:t>
            </a:r>
            <a:r>
              <a:rPr lang="nb-NO" dirty="0"/>
              <a:t> </a:t>
            </a:r>
            <a:r>
              <a:rPr lang="nb-NO" dirty="0" err="1"/>
              <a:t>public</a:t>
            </a:r>
            <a:r>
              <a:rPr lang="nb-NO" dirty="0"/>
              <a:t> </a:t>
            </a:r>
            <a:r>
              <a:rPr lang="nb-NO" dirty="0" err="1"/>
              <a:t>facing</a:t>
            </a:r>
            <a:r>
              <a:rPr lang="nb-NO" dirty="0"/>
              <a:t> part </a:t>
            </a:r>
            <a:r>
              <a:rPr lang="nb-NO" dirty="0" err="1"/>
              <a:t>of</a:t>
            </a:r>
            <a:r>
              <a:rPr lang="nb-NO" dirty="0"/>
              <a:t> it.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131</a:t>
            </a:fld>
            <a:endParaRPr lang="en-US" dirty="0"/>
          </a:p>
        </p:txBody>
      </p:sp>
    </p:spTree>
    <p:extLst>
      <p:ext uri="{BB962C8B-B14F-4D97-AF65-F5344CB8AC3E}">
        <p14:creationId xmlns:p14="http://schemas.microsoft.com/office/powerpoint/2010/main" val="36359343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Nothing</a:t>
            </a:r>
            <a:r>
              <a:rPr lang="nb-NO" dirty="0"/>
              <a:t> matters more </a:t>
            </a:r>
            <a:r>
              <a:rPr lang="nb-NO" dirty="0" err="1"/>
              <a:t>than</a:t>
            </a:r>
            <a:r>
              <a:rPr lang="nb-NO" dirty="0"/>
              <a:t> playback. </a:t>
            </a:r>
            <a:r>
              <a:rPr lang="nb-NO" dirty="0" err="1"/>
              <a:t>There</a:t>
            </a:r>
            <a:r>
              <a:rPr lang="nb-NO" dirty="0"/>
              <a:t> is </a:t>
            </a:r>
            <a:r>
              <a:rPr lang="nb-NO" dirty="0" err="1"/>
              <a:t>no</a:t>
            </a:r>
            <a:r>
              <a:rPr lang="nb-NO" dirty="0"/>
              <a:t> </a:t>
            </a:r>
            <a:r>
              <a:rPr lang="nb-NO" dirty="0" err="1"/>
              <a:t>definition</a:t>
            </a:r>
            <a:r>
              <a:rPr lang="nb-NO" dirty="0"/>
              <a:t> </a:t>
            </a:r>
            <a:r>
              <a:rPr lang="nb-NO" dirty="0" err="1"/>
              <a:t>of</a:t>
            </a:r>
            <a:r>
              <a:rPr lang="nb-NO" dirty="0"/>
              <a:t> </a:t>
            </a:r>
            <a:r>
              <a:rPr lang="nb-NO" dirty="0" err="1"/>
              <a:t>uptime</a:t>
            </a:r>
            <a:r>
              <a:rPr lang="nb-NO" dirty="0"/>
              <a:t> for </a:t>
            </a:r>
            <a:r>
              <a:rPr lang="nb-NO" dirty="0" err="1"/>
              <a:t>us</a:t>
            </a:r>
            <a:r>
              <a:rPr lang="nb-NO" dirty="0"/>
              <a:t> </a:t>
            </a:r>
            <a:r>
              <a:rPr lang="nb-NO" dirty="0" err="1"/>
              <a:t>that</a:t>
            </a:r>
            <a:r>
              <a:rPr lang="nb-NO" dirty="0"/>
              <a:t> </a:t>
            </a:r>
            <a:r>
              <a:rPr lang="nb-NO" dirty="0" err="1"/>
              <a:t>doesn’t</a:t>
            </a:r>
            <a:r>
              <a:rPr lang="nb-NO" dirty="0"/>
              <a:t> </a:t>
            </a:r>
            <a:r>
              <a:rPr lang="nb-NO" dirty="0" err="1"/>
              <a:t>include</a:t>
            </a:r>
            <a:r>
              <a:rPr lang="nb-NO" dirty="0"/>
              <a:t> «and </a:t>
            </a:r>
            <a:r>
              <a:rPr lang="nb-NO" dirty="0" err="1"/>
              <a:t>you</a:t>
            </a:r>
            <a:r>
              <a:rPr lang="nb-NO" dirty="0"/>
              <a:t> </a:t>
            </a:r>
            <a:r>
              <a:rPr lang="nb-NO" dirty="0" err="1"/>
              <a:t>can</a:t>
            </a:r>
            <a:r>
              <a:rPr lang="nb-NO" dirty="0"/>
              <a:t> play </a:t>
            </a:r>
            <a:r>
              <a:rPr lang="nb-NO" dirty="0" err="1"/>
              <a:t>the</a:t>
            </a:r>
            <a:r>
              <a:rPr lang="nb-NO" dirty="0"/>
              <a:t> </a:t>
            </a:r>
            <a:r>
              <a:rPr lang="nb-NO" dirty="0" err="1"/>
              <a:t>content</a:t>
            </a:r>
            <a:r>
              <a:rPr lang="nb-NO" dirty="0"/>
              <a:t> </a:t>
            </a:r>
            <a:r>
              <a:rPr lang="nb-NO" dirty="0" err="1"/>
              <a:t>on</a:t>
            </a:r>
            <a:r>
              <a:rPr lang="nb-NO" dirty="0"/>
              <a:t> </a:t>
            </a:r>
            <a:r>
              <a:rPr lang="nb-NO" dirty="0" err="1"/>
              <a:t>your</a:t>
            </a:r>
            <a:r>
              <a:rPr lang="nb-NO" dirty="0"/>
              <a:t> </a:t>
            </a:r>
            <a:r>
              <a:rPr lang="nb-NO" dirty="0" err="1"/>
              <a:t>device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132</a:t>
            </a:fld>
            <a:endParaRPr lang="en-US" dirty="0"/>
          </a:p>
        </p:txBody>
      </p:sp>
    </p:spTree>
    <p:extLst>
      <p:ext uri="{BB962C8B-B14F-4D97-AF65-F5344CB8AC3E}">
        <p14:creationId xmlns:p14="http://schemas.microsoft.com/office/powerpoint/2010/main" val="25680865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Whereas</a:t>
            </a:r>
            <a:r>
              <a:rPr lang="nb-NO" dirty="0"/>
              <a:t> </a:t>
            </a:r>
            <a:r>
              <a:rPr lang="nb-NO" dirty="0" err="1"/>
              <a:t>recommandations</a:t>
            </a:r>
            <a:r>
              <a:rPr lang="nb-NO" dirty="0"/>
              <a:t> and </a:t>
            </a:r>
            <a:r>
              <a:rPr lang="nb-NO" dirty="0" err="1"/>
              <a:t>personalization</a:t>
            </a:r>
            <a:r>
              <a:rPr lang="nb-NO" dirty="0"/>
              <a:t> </a:t>
            </a:r>
            <a:r>
              <a:rPr lang="nb-NO" dirty="0" err="1"/>
              <a:t>are</a:t>
            </a:r>
            <a:r>
              <a:rPr lang="nb-NO" dirty="0"/>
              <a:t> </a:t>
            </a:r>
            <a:r>
              <a:rPr lang="nb-NO" dirty="0" err="1"/>
              <a:t>nice</a:t>
            </a:r>
            <a:r>
              <a:rPr lang="nb-NO" dirty="0"/>
              <a:t> to have, </a:t>
            </a:r>
            <a:r>
              <a:rPr lang="nb-NO" dirty="0" err="1"/>
              <a:t>but</a:t>
            </a:r>
            <a:r>
              <a:rPr lang="nb-NO" dirty="0"/>
              <a:t> </a:t>
            </a:r>
            <a:r>
              <a:rPr lang="nb-NO" dirty="0" err="1"/>
              <a:t>ultimately</a:t>
            </a:r>
            <a:r>
              <a:rPr lang="nb-NO" dirty="0"/>
              <a:t> not </a:t>
            </a:r>
            <a:r>
              <a:rPr lang="nb-NO" dirty="0" err="1"/>
              <a:t>necessary</a:t>
            </a:r>
            <a:r>
              <a:rPr lang="nb-NO" dirty="0"/>
              <a:t> to support </a:t>
            </a:r>
            <a:r>
              <a:rPr lang="nb-NO" dirty="0" err="1"/>
              <a:t>the</a:t>
            </a:r>
            <a:r>
              <a:rPr lang="nb-NO" dirty="0"/>
              <a:t> major </a:t>
            </a:r>
            <a:r>
              <a:rPr lang="nb-NO" dirty="0" err="1"/>
              <a:t>use</a:t>
            </a:r>
            <a:r>
              <a:rPr lang="nb-NO" dirty="0"/>
              <a:t> case.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133</a:t>
            </a:fld>
            <a:endParaRPr lang="en-US" dirty="0"/>
          </a:p>
        </p:txBody>
      </p:sp>
    </p:spTree>
    <p:extLst>
      <p:ext uri="{BB962C8B-B14F-4D97-AF65-F5344CB8AC3E}">
        <p14:creationId xmlns:p14="http://schemas.microsoft.com/office/powerpoint/2010/main" val="33937706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editorial</a:t>
            </a:r>
            <a:r>
              <a:rPr lang="nb-NO" dirty="0"/>
              <a:t> </a:t>
            </a:r>
            <a:r>
              <a:rPr lang="nb-NO" dirty="0" err="1"/>
              <a:t>desking</a:t>
            </a:r>
            <a:r>
              <a:rPr lang="nb-NO" dirty="0"/>
              <a:t>, </a:t>
            </a:r>
            <a:r>
              <a:rPr lang="nb-NO" dirty="0" err="1"/>
              <a:t>the</a:t>
            </a:r>
            <a:r>
              <a:rPr lang="nb-NO" dirty="0"/>
              <a:t> </a:t>
            </a:r>
            <a:r>
              <a:rPr lang="nb-NO" dirty="0" err="1"/>
              <a:t>search</a:t>
            </a:r>
            <a:r>
              <a:rPr lang="nb-NO" dirty="0"/>
              <a:t> and </a:t>
            </a:r>
            <a:r>
              <a:rPr lang="nb-NO" dirty="0" err="1"/>
              <a:t>the</a:t>
            </a:r>
            <a:r>
              <a:rPr lang="nb-NO" dirty="0"/>
              <a:t> </a:t>
            </a:r>
            <a:r>
              <a:rPr lang="nb-NO" dirty="0" err="1"/>
              <a:t>ability</a:t>
            </a:r>
            <a:r>
              <a:rPr lang="nb-NO" dirty="0"/>
              <a:t> to </a:t>
            </a:r>
            <a:r>
              <a:rPr lang="nb-NO" dirty="0" err="1"/>
              <a:t>browse</a:t>
            </a:r>
            <a:r>
              <a:rPr lang="nb-NO" dirty="0"/>
              <a:t> fall </a:t>
            </a:r>
            <a:r>
              <a:rPr lang="nb-NO" dirty="0" err="1"/>
              <a:t>somewhere</a:t>
            </a:r>
            <a:r>
              <a:rPr lang="nb-NO" dirty="0"/>
              <a:t> in </a:t>
            </a:r>
            <a:r>
              <a:rPr lang="nb-NO" dirty="0" err="1"/>
              <a:t>the</a:t>
            </a:r>
            <a:r>
              <a:rPr lang="nb-NO" dirty="0"/>
              <a:t> </a:t>
            </a:r>
            <a:r>
              <a:rPr lang="nb-NO" dirty="0" err="1"/>
              <a:t>middle</a:t>
            </a:r>
            <a:r>
              <a:rPr lang="nb-NO" dirty="0"/>
              <a:t>, </a:t>
            </a:r>
            <a:r>
              <a:rPr lang="nb-NO" dirty="0" err="1"/>
              <a:t>because</a:t>
            </a:r>
            <a:r>
              <a:rPr lang="nb-NO" dirty="0"/>
              <a:t> </a:t>
            </a:r>
            <a:r>
              <a:rPr lang="nb-NO" dirty="0" err="1"/>
              <a:t>you</a:t>
            </a:r>
            <a:r>
              <a:rPr lang="nb-NO" dirty="0"/>
              <a:t> do </a:t>
            </a:r>
            <a:r>
              <a:rPr lang="nb-NO" dirty="0" err="1"/>
              <a:t>need</a:t>
            </a:r>
            <a:r>
              <a:rPr lang="nb-NO" dirty="0"/>
              <a:t> to </a:t>
            </a:r>
            <a:r>
              <a:rPr lang="nb-NO" dirty="0" err="1"/>
              <a:t>find</a:t>
            </a:r>
            <a:r>
              <a:rPr lang="nb-NO" dirty="0"/>
              <a:t> </a:t>
            </a:r>
            <a:r>
              <a:rPr lang="nb-NO" dirty="0" err="1"/>
              <a:t>the</a:t>
            </a:r>
            <a:r>
              <a:rPr lang="nb-NO" dirty="0"/>
              <a:t> </a:t>
            </a:r>
            <a:r>
              <a:rPr lang="nb-NO" dirty="0" err="1"/>
              <a:t>content</a:t>
            </a:r>
            <a:r>
              <a:rPr lang="nb-NO" dirty="0"/>
              <a:t> as </a:t>
            </a:r>
            <a:r>
              <a:rPr lang="nb-NO" dirty="0" err="1"/>
              <a:t>well</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134</a:t>
            </a:fld>
            <a:endParaRPr lang="en-US" dirty="0"/>
          </a:p>
        </p:txBody>
      </p:sp>
    </p:spTree>
    <p:extLst>
      <p:ext uri="{BB962C8B-B14F-4D97-AF65-F5344CB8AC3E}">
        <p14:creationId xmlns:p14="http://schemas.microsoft.com/office/powerpoint/2010/main" val="6866664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We</a:t>
            </a:r>
            <a:r>
              <a:rPr lang="nb-NO" b="0" dirty="0"/>
              <a:t> </a:t>
            </a:r>
            <a:r>
              <a:rPr lang="nb-NO" b="0" dirty="0" err="1"/>
              <a:t>define</a:t>
            </a:r>
            <a:r>
              <a:rPr lang="nb-NO" b="0" dirty="0"/>
              <a:t> separate </a:t>
            </a:r>
            <a:r>
              <a:rPr lang="nb-NO" b="0" dirty="0" err="1"/>
              <a:t>SLOs</a:t>
            </a:r>
            <a:r>
              <a:rPr lang="nb-NO" b="0" dirty="0"/>
              <a:t> for </a:t>
            </a:r>
            <a:r>
              <a:rPr lang="nb-NO" b="0" dirty="0" err="1"/>
              <a:t>the</a:t>
            </a:r>
            <a:r>
              <a:rPr lang="nb-NO" b="0" dirty="0"/>
              <a:t> different services, </a:t>
            </a:r>
            <a:r>
              <a:rPr lang="nb-NO" b="0" dirty="0" err="1"/>
              <a:t>because</a:t>
            </a:r>
            <a:r>
              <a:rPr lang="nb-NO" b="0" dirty="0"/>
              <a:t> </a:t>
            </a:r>
            <a:r>
              <a:rPr lang="nb-NO" b="0" dirty="0" err="1"/>
              <a:t>they</a:t>
            </a:r>
            <a:r>
              <a:rPr lang="nb-NO" b="0" dirty="0"/>
              <a:t> have different non-</a:t>
            </a:r>
            <a:r>
              <a:rPr lang="nb-NO" b="0" dirty="0" err="1"/>
              <a:t>functional</a:t>
            </a:r>
            <a:r>
              <a:rPr lang="nb-NO" b="0" dirty="0"/>
              <a:t> </a:t>
            </a:r>
            <a:r>
              <a:rPr lang="nb-NO" b="0" dirty="0" err="1"/>
              <a:t>requirements</a:t>
            </a:r>
            <a:r>
              <a:rPr lang="nb-NO" b="0" dirty="0"/>
              <a:t>. </a:t>
            </a:r>
            <a:r>
              <a:rPr lang="nb-NO" b="0" dirty="0" err="1"/>
              <a:t>That’s</a:t>
            </a:r>
            <a:r>
              <a:rPr lang="nb-NO" b="0" dirty="0"/>
              <a:t> </a:t>
            </a:r>
            <a:r>
              <a:rPr lang="nb-NO" b="0" dirty="0" err="1"/>
              <a:t>what</a:t>
            </a:r>
            <a:r>
              <a:rPr lang="nb-NO" b="0" dirty="0"/>
              <a:t> </a:t>
            </a:r>
            <a:r>
              <a:rPr lang="nb-NO" b="0" dirty="0" err="1"/>
              <a:t>we</a:t>
            </a:r>
            <a:r>
              <a:rPr lang="nb-NO" b="0" dirty="0"/>
              <a:t> </a:t>
            </a:r>
            <a:r>
              <a:rPr lang="nb-NO" b="0" dirty="0" err="1"/>
              <a:t>indicate</a:t>
            </a:r>
            <a:r>
              <a:rPr lang="nb-NO" b="0" dirty="0"/>
              <a:t> </a:t>
            </a:r>
            <a:r>
              <a:rPr lang="nb-NO" b="0" dirty="0" err="1"/>
              <a:t>with</a:t>
            </a:r>
            <a:r>
              <a:rPr lang="nb-NO" b="0" dirty="0"/>
              <a:t> </a:t>
            </a:r>
            <a:r>
              <a:rPr lang="nb-NO" b="0" dirty="0" err="1"/>
              <a:t>the</a:t>
            </a:r>
            <a:r>
              <a:rPr lang="nb-NO" b="0" dirty="0"/>
              <a:t> </a:t>
            </a:r>
            <a:r>
              <a:rPr lang="nb-NO" b="0" dirty="0" err="1"/>
              <a:t>color</a:t>
            </a:r>
            <a:r>
              <a:rPr lang="nb-NO" b="0" dirty="0"/>
              <a:t> </a:t>
            </a:r>
            <a:r>
              <a:rPr lang="nb-NO" b="0" dirty="0" err="1"/>
              <a:t>codes</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135</a:t>
            </a:fld>
            <a:endParaRPr lang="en-US"/>
          </a:p>
        </p:txBody>
      </p:sp>
    </p:spTree>
    <p:extLst>
      <p:ext uri="{BB962C8B-B14F-4D97-AF65-F5344CB8AC3E}">
        <p14:creationId xmlns:p14="http://schemas.microsoft.com/office/powerpoint/2010/main" val="426473510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That</a:t>
            </a:r>
            <a:r>
              <a:rPr lang="nb-NO" b="0" dirty="0"/>
              <a:t> </a:t>
            </a:r>
            <a:r>
              <a:rPr lang="nb-NO" b="0" dirty="0" err="1"/>
              <a:t>means</a:t>
            </a:r>
            <a:r>
              <a:rPr lang="nb-NO" b="0" dirty="0"/>
              <a:t> </a:t>
            </a:r>
            <a:r>
              <a:rPr lang="nb-NO" b="0" dirty="0" err="1"/>
              <a:t>we</a:t>
            </a:r>
            <a:r>
              <a:rPr lang="nb-NO" b="0" dirty="0"/>
              <a:t> </a:t>
            </a:r>
            <a:r>
              <a:rPr lang="nb-NO" b="0" dirty="0" err="1"/>
              <a:t>also</a:t>
            </a:r>
            <a:r>
              <a:rPr lang="nb-NO" b="0" dirty="0"/>
              <a:t> </a:t>
            </a:r>
            <a:r>
              <a:rPr lang="nb-NO" b="0" dirty="0" err="1"/>
              <a:t>want</a:t>
            </a:r>
            <a:r>
              <a:rPr lang="nb-NO" b="0" dirty="0"/>
              <a:t> to </a:t>
            </a:r>
            <a:r>
              <a:rPr lang="nb-NO" b="0" dirty="0" err="1"/>
              <a:t>employ</a:t>
            </a:r>
            <a:r>
              <a:rPr lang="nb-NO" b="0" dirty="0"/>
              <a:t> separate </a:t>
            </a:r>
            <a:r>
              <a:rPr lang="nb-NO" b="0" dirty="0" err="1"/>
              <a:t>reliability</a:t>
            </a:r>
            <a:r>
              <a:rPr lang="nb-NO" b="0" dirty="0"/>
              <a:t> </a:t>
            </a:r>
            <a:r>
              <a:rPr lang="nb-NO" b="0" dirty="0" err="1"/>
              <a:t>measures</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136</a:t>
            </a:fld>
            <a:endParaRPr lang="en-US"/>
          </a:p>
        </p:txBody>
      </p:sp>
    </p:spTree>
    <p:extLst>
      <p:ext uri="{BB962C8B-B14F-4D97-AF65-F5344CB8AC3E}">
        <p14:creationId xmlns:p14="http://schemas.microsoft.com/office/powerpoint/2010/main" val="240703005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We want these things to run as independent services.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137</a:t>
            </a:fld>
            <a:endParaRPr lang="en-US"/>
          </a:p>
        </p:txBody>
      </p:sp>
    </p:spTree>
    <p:extLst>
      <p:ext uri="{BB962C8B-B14F-4D97-AF65-F5344CB8AC3E}">
        <p14:creationId xmlns:p14="http://schemas.microsoft.com/office/powerpoint/2010/main" val="40244955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We also get failure isolation, which is both nice and important.</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138</a:t>
            </a:fld>
            <a:endParaRPr lang="en-US"/>
          </a:p>
        </p:txBody>
      </p:sp>
    </p:spTree>
    <p:extLst>
      <p:ext uri="{BB962C8B-B14F-4D97-AF65-F5344CB8AC3E}">
        <p14:creationId xmlns:p14="http://schemas.microsoft.com/office/powerpoint/2010/main" val="34024622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It’s important because it creates the possibility for partial failure, which is a key enabler for resilience.</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139</a:t>
            </a:fld>
            <a:endParaRPr lang="en-US"/>
          </a:p>
        </p:txBody>
      </p:sp>
    </p:spTree>
    <p:extLst>
      <p:ext uri="{BB962C8B-B14F-4D97-AF65-F5344CB8AC3E}">
        <p14:creationId xmlns:p14="http://schemas.microsoft.com/office/powerpoint/2010/main" val="2069644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We can just take a quick look at it.</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14</a:t>
            </a:fld>
            <a:endParaRPr lang="en-US"/>
          </a:p>
        </p:txBody>
      </p:sp>
    </p:spTree>
    <p:extLst>
      <p:ext uri="{BB962C8B-B14F-4D97-AF65-F5344CB8AC3E}">
        <p14:creationId xmlns:p14="http://schemas.microsoft.com/office/powerpoint/2010/main" val="36628883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And we call it partial failure, but partial failure is also partial success.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140</a:t>
            </a:fld>
            <a:endParaRPr lang="en-US"/>
          </a:p>
        </p:txBody>
      </p:sp>
    </p:spTree>
    <p:extLst>
      <p:ext uri="{BB962C8B-B14F-4D97-AF65-F5344CB8AC3E}">
        <p14:creationId xmlns:p14="http://schemas.microsoft.com/office/powerpoint/2010/main" val="39321276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If the service can keep running in a state of partial failure, it makes it possible for us to do graceful degradation instead of just going down completely.</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141</a:t>
            </a:fld>
            <a:endParaRPr lang="en-US"/>
          </a:p>
        </p:txBody>
      </p:sp>
    </p:spTree>
    <p:extLst>
      <p:ext uri="{BB962C8B-B14F-4D97-AF65-F5344CB8AC3E}">
        <p14:creationId xmlns:p14="http://schemas.microsoft.com/office/powerpoint/2010/main" val="11353418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But of course, that’s just theory at this point. The API is designed with that intent in mind, but that doesn’t help much if it doesn’t work in practice. The clients must also be able to cope with partial failure.</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142</a:t>
            </a:fld>
            <a:endParaRPr lang="en-US"/>
          </a:p>
        </p:txBody>
      </p:sp>
    </p:spTree>
    <p:extLst>
      <p:ext uri="{BB962C8B-B14F-4D97-AF65-F5344CB8AC3E}">
        <p14:creationId xmlns:p14="http://schemas.microsoft.com/office/powerpoint/2010/main" val="410069253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One </a:t>
            </a:r>
            <a:r>
              <a:rPr lang="nb-NO" b="0" dirty="0" err="1"/>
              <a:t>way</a:t>
            </a:r>
            <a:r>
              <a:rPr lang="nb-NO" b="0" dirty="0"/>
              <a:t> to </a:t>
            </a:r>
            <a:r>
              <a:rPr lang="nb-NO" b="0" dirty="0" err="1"/>
              <a:t>verify</a:t>
            </a:r>
            <a:r>
              <a:rPr lang="nb-NO" b="0" dirty="0"/>
              <a:t> </a:t>
            </a:r>
            <a:r>
              <a:rPr lang="nb-NO" b="0" dirty="0" err="1"/>
              <a:t>that</a:t>
            </a:r>
            <a:r>
              <a:rPr lang="nb-NO" b="0" dirty="0"/>
              <a:t> </a:t>
            </a:r>
            <a:r>
              <a:rPr lang="nb-NO" b="0" dirty="0" err="1"/>
              <a:t>graceful</a:t>
            </a:r>
            <a:r>
              <a:rPr lang="nb-NO" b="0" dirty="0"/>
              <a:t> </a:t>
            </a:r>
            <a:r>
              <a:rPr lang="nb-NO" b="0" dirty="0" err="1"/>
              <a:t>degradation</a:t>
            </a:r>
            <a:r>
              <a:rPr lang="nb-NO" b="0" dirty="0"/>
              <a:t> </a:t>
            </a:r>
            <a:r>
              <a:rPr lang="nb-NO" b="0" dirty="0" err="1"/>
              <a:t>works</a:t>
            </a:r>
            <a:r>
              <a:rPr lang="nb-NO" b="0" dirty="0"/>
              <a:t> as </a:t>
            </a:r>
            <a:r>
              <a:rPr lang="nb-NO" b="0" dirty="0" err="1"/>
              <a:t>intended</a:t>
            </a:r>
            <a:r>
              <a:rPr lang="nb-NO" b="0" dirty="0"/>
              <a:t> is to </a:t>
            </a:r>
            <a:r>
              <a:rPr lang="nb-NO" b="0" dirty="0" err="1"/>
              <a:t>insert</a:t>
            </a:r>
            <a:r>
              <a:rPr lang="nb-NO" b="0" dirty="0"/>
              <a:t> </a:t>
            </a:r>
            <a:r>
              <a:rPr lang="nb-NO" b="0" dirty="0" err="1"/>
              <a:t>what</a:t>
            </a:r>
            <a:r>
              <a:rPr lang="nb-NO" b="0" dirty="0"/>
              <a:t> </a:t>
            </a:r>
            <a:r>
              <a:rPr lang="nb-NO" b="0" dirty="0" err="1"/>
              <a:t>we</a:t>
            </a:r>
            <a:r>
              <a:rPr lang="nb-NO" b="0" dirty="0"/>
              <a:t> </a:t>
            </a:r>
            <a:r>
              <a:rPr lang="nb-NO" b="0" dirty="0" err="1"/>
              <a:t>call</a:t>
            </a:r>
            <a:r>
              <a:rPr lang="nb-NO" b="0" dirty="0"/>
              <a:t> a broken </a:t>
            </a:r>
            <a:r>
              <a:rPr lang="nb-NO" b="0" dirty="0" err="1"/>
              <a:t>proxy</a:t>
            </a:r>
            <a:r>
              <a:rPr lang="nb-NO" b="0" dirty="0"/>
              <a:t> </a:t>
            </a:r>
            <a:r>
              <a:rPr lang="nb-NO" b="0" dirty="0" err="1"/>
              <a:t>between</a:t>
            </a:r>
            <a:r>
              <a:rPr lang="nb-NO" b="0" dirty="0"/>
              <a:t> </a:t>
            </a:r>
            <a:r>
              <a:rPr lang="nb-NO" b="0" dirty="0" err="1"/>
              <a:t>the</a:t>
            </a:r>
            <a:r>
              <a:rPr lang="nb-NO" b="0" dirty="0"/>
              <a:t> </a:t>
            </a:r>
            <a:r>
              <a:rPr lang="nb-NO" b="0" dirty="0" err="1"/>
              <a:t>client</a:t>
            </a:r>
            <a:r>
              <a:rPr lang="nb-NO" b="0" dirty="0"/>
              <a:t> and </a:t>
            </a:r>
            <a:r>
              <a:rPr lang="nb-NO" b="0" dirty="0" err="1"/>
              <a:t>the</a:t>
            </a:r>
            <a:r>
              <a:rPr lang="nb-NO" b="0" dirty="0"/>
              <a:t> server.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143</a:t>
            </a:fld>
            <a:endParaRPr lang="en-US"/>
          </a:p>
        </p:txBody>
      </p:sp>
    </p:spTree>
    <p:extLst>
      <p:ext uri="{BB962C8B-B14F-4D97-AF65-F5344CB8AC3E}">
        <p14:creationId xmlns:p14="http://schemas.microsoft.com/office/powerpoint/2010/main" val="289837737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Say</a:t>
            </a:r>
            <a:r>
              <a:rPr lang="nb-NO" b="0" dirty="0"/>
              <a:t> </a:t>
            </a:r>
            <a:r>
              <a:rPr lang="nb-NO" b="0" dirty="0" err="1"/>
              <a:t>you</a:t>
            </a:r>
            <a:r>
              <a:rPr lang="nb-NO" b="0" dirty="0"/>
              <a:t> have a mobile app </a:t>
            </a:r>
            <a:r>
              <a:rPr lang="nb-NO" b="0" dirty="0" err="1"/>
              <a:t>that</a:t>
            </a:r>
            <a:r>
              <a:rPr lang="nb-NO" b="0" dirty="0"/>
              <a:t> talks to </a:t>
            </a:r>
            <a:r>
              <a:rPr lang="nb-NO" b="0" dirty="0" err="1"/>
              <a:t>the</a:t>
            </a:r>
            <a:r>
              <a:rPr lang="nb-NO" b="0" dirty="0"/>
              <a:t> </a:t>
            </a:r>
            <a:r>
              <a:rPr lang="nb-NO" b="0" dirty="0" err="1"/>
              <a:t>player</a:t>
            </a:r>
            <a:r>
              <a:rPr lang="nb-NO" b="0" dirty="0"/>
              <a:t> API, and under normal </a:t>
            </a:r>
            <a:r>
              <a:rPr lang="nb-NO" b="0" dirty="0" err="1"/>
              <a:t>circumstances</a:t>
            </a:r>
            <a:r>
              <a:rPr lang="nb-NO" b="0" dirty="0"/>
              <a:t>, </a:t>
            </a:r>
            <a:r>
              <a:rPr lang="nb-NO" b="0" dirty="0" err="1"/>
              <a:t>everything</a:t>
            </a:r>
            <a:r>
              <a:rPr lang="nb-NO" b="0" dirty="0"/>
              <a:t> </a:t>
            </a:r>
            <a:r>
              <a:rPr lang="nb-NO" b="0" dirty="0" err="1"/>
              <a:t>works</a:t>
            </a:r>
            <a:r>
              <a:rPr lang="nb-NO" b="0" dirty="0"/>
              <a:t> as </a:t>
            </a:r>
            <a:r>
              <a:rPr lang="nb-NO" b="0" dirty="0" err="1"/>
              <a:t>intended</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144</a:t>
            </a:fld>
            <a:endParaRPr lang="en-US"/>
          </a:p>
        </p:txBody>
      </p:sp>
    </p:spTree>
    <p:extLst>
      <p:ext uri="{BB962C8B-B14F-4D97-AF65-F5344CB8AC3E}">
        <p14:creationId xmlns:p14="http://schemas.microsoft.com/office/powerpoint/2010/main" val="34500261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Now</a:t>
            </a:r>
            <a:r>
              <a:rPr lang="nb-NO" b="0" dirty="0"/>
              <a:t> </a:t>
            </a:r>
            <a:r>
              <a:rPr lang="nb-NO" b="0" dirty="0" err="1"/>
              <a:t>what</a:t>
            </a:r>
            <a:r>
              <a:rPr lang="nb-NO" b="0" dirty="0"/>
              <a:t> </a:t>
            </a:r>
            <a:r>
              <a:rPr lang="nb-NO" b="0" dirty="0" err="1"/>
              <a:t>happens</a:t>
            </a:r>
            <a:r>
              <a:rPr lang="nb-NO" b="0" dirty="0"/>
              <a:t> </a:t>
            </a:r>
            <a:r>
              <a:rPr lang="nb-NO" b="0" dirty="0" err="1"/>
              <a:t>if</a:t>
            </a:r>
            <a:r>
              <a:rPr lang="nb-NO" b="0" dirty="0"/>
              <a:t> </a:t>
            </a:r>
            <a:r>
              <a:rPr lang="nb-NO" b="0" dirty="0" err="1"/>
              <a:t>we</a:t>
            </a:r>
            <a:r>
              <a:rPr lang="nb-NO" b="0" dirty="0"/>
              <a:t> </a:t>
            </a:r>
            <a:r>
              <a:rPr lang="nb-NO" b="0" dirty="0" err="1"/>
              <a:t>insert</a:t>
            </a:r>
            <a:r>
              <a:rPr lang="nb-NO" b="0" dirty="0"/>
              <a:t> a broken </a:t>
            </a:r>
            <a:r>
              <a:rPr lang="nb-NO" b="0" dirty="0" err="1"/>
              <a:t>proxy</a:t>
            </a:r>
            <a:r>
              <a:rPr lang="nb-NO" b="0" dirty="0"/>
              <a:t> </a:t>
            </a:r>
            <a:r>
              <a:rPr lang="nb-NO" b="0" dirty="0" err="1"/>
              <a:t>between</a:t>
            </a:r>
            <a:r>
              <a:rPr lang="nb-NO" b="0" dirty="0"/>
              <a:t> </a:t>
            </a:r>
            <a:r>
              <a:rPr lang="nb-NO" b="0" dirty="0" err="1"/>
              <a:t>the</a:t>
            </a:r>
            <a:r>
              <a:rPr lang="nb-NO" b="0" dirty="0"/>
              <a:t> app and </a:t>
            </a:r>
            <a:r>
              <a:rPr lang="nb-NO" b="0" dirty="0" err="1"/>
              <a:t>the</a:t>
            </a:r>
            <a:r>
              <a:rPr lang="nb-NO" b="0" dirty="0"/>
              <a:t> API? The broken </a:t>
            </a:r>
            <a:r>
              <a:rPr lang="nb-NO" b="0" dirty="0" err="1"/>
              <a:t>proxy</a:t>
            </a:r>
            <a:r>
              <a:rPr lang="nb-NO" b="0" dirty="0"/>
              <a:t> </a:t>
            </a:r>
            <a:r>
              <a:rPr lang="nb-NO" b="0" dirty="0" err="1"/>
              <a:t>enables</a:t>
            </a:r>
            <a:r>
              <a:rPr lang="nb-NO" b="0" dirty="0"/>
              <a:t> </a:t>
            </a:r>
            <a:r>
              <a:rPr lang="nb-NO" b="0" dirty="0" err="1"/>
              <a:t>us</a:t>
            </a:r>
            <a:r>
              <a:rPr lang="nb-NO" b="0" dirty="0"/>
              <a:t> to </a:t>
            </a:r>
            <a:r>
              <a:rPr lang="nb-NO" b="0" dirty="0" err="1"/>
              <a:t>take</a:t>
            </a:r>
            <a:r>
              <a:rPr lang="nb-NO" b="0" dirty="0"/>
              <a:t> </a:t>
            </a:r>
            <a:r>
              <a:rPr lang="nb-NO" b="0" dirty="0" err="1"/>
              <a:t>out</a:t>
            </a:r>
            <a:r>
              <a:rPr lang="nb-NO" b="0" dirty="0"/>
              <a:t> </a:t>
            </a:r>
            <a:r>
              <a:rPr lang="nb-NO" b="0" dirty="0" err="1"/>
              <a:t>individual</a:t>
            </a:r>
            <a:r>
              <a:rPr lang="nb-NO" b="0" dirty="0"/>
              <a:t> services, </a:t>
            </a:r>
            <a:r>
              <a:rPr lang="nb-NO" b="0" dirty="0" err="1"/>
              <a:t>add</a:t>
            </a:r>
            <a:r>
              <a:rPr lang="nb-NO" b="0" dirty="0"/>
              <a:t> </a:t>
            </a:r>
            <a:r>
              <a:rPr lang="nb-NO" b="0" dirty="0" err="1"/>
              <a:t>delays</a:t>
            </a:r>
            <a:r>
              <a:rPr lang="nb-NO" b="0" dirty="0"/>
              <a:t> and so </a:t>
            </a:r>
            <a:r>
              <a:rPr lang="nb-NO" b="0" dirty="0" err="1"/>
              <a:t>forth</a:t>
            </a:r>
            <a:r>
              <a:rPr lang="nb-NO" b="0" dirty="0"/>
              <a:t>. The purpose </a:t>
            </a:r>
            <a:r>
              <a:rPr lang="nb-NO" b="0" dirty="0" err="1"/>
              <a:t>of</a:t>
            </a:r>
            <a:r>
              <a:rPr lang="nb-NO" b="0" dirty="0"/>
              <a:t> </a:t>
            </a:r>
            <a:r>
              <a:rPr lang="nb-NO" b="0" dirty="0" err="1"/>
              <a:t>the</a:t>
            </a:r>
            <a:r>
              <a:rPr lang="nb-NO" b="0" dirty="0"/>
              <a:t> test is to </a:t>
            </a:r>
            <a:r>
              <a:rPr lang="nb-NO" b="0" dirty="0" err="1"/>
              <a:t>verify</a:t>
            </a:r>
            <a:r>
              <a:rPr lang="nb-NO" b="0" dirty="0"/>
              <a:t> </a:t>
            </a:r>
            <a:r>
              <a:rPr lang="nb-NO" b="0" dirty="0" err="1"/>
              <a:t>that</a:t>
            </a:r>
            <a:r>
              <a:rPr lang="nb-NO" b="0" dirty="0"/>
              <a:t> </a:t>
            </a:r>
            <a:r>
              <a:rPr lang="nb-NO" b="0" dirty="0" err="1"/>
              <a:t>the</a:t>
            </a:r>
            <a:r>
              <a:rPr lang="nb-NO" b="0" dirty="0"/>
              <a:t> app </a:t>
            </a:r>
            <a:r>
              <a:rPr lang="nb-NO" b="0" dirty="0" err="1"/>
              <a:t>doesn’t</a:t>
            </a:r>
            <a:r>
              <a:rPr lang="nb-NO" b="0" dirty="0"/>
              <a:t> break, and </a:t>
            </a:r>
            <a:r>
              <a:rPr lang="nb-NO" b="0" dirty="0" err="1"/>
              <a:t>that</a:t>
            </a:r>
            <a:r>
              <a:rPr lang="nb-NO" b="0" dirty="0"/>
              <a:t> </a:t>
            </a:r>
            <a:r>
              <a:rPr lang="nb-NO" b="0" dirty="0" err="1"/>
              <a:t>the</a:t>
            </a:r>
            <a:r>
              <a:rPr lang="nb-NO" b="0" dirty="0"/>
              <a:t> </a:t>
            </a:r>
            <a:r>
              <a:rPr lang="nb-NO" b="0" dirty="0" err="1"/>
              <a:t>user</a:t>
            </a:r>
            <a:r>
              <a:rPr lang="nb-NO" b="0" dirty="0"/>
              <a:t> </a:t>
            </a:r>
            <a:r>
              <a:rPr lang="nb-NO" b="0" dirty="0" err="1"/>
              <a:t>can</a:t>
            </a:r>
            <a:r>
              <a:rPr lang="nb-NO" b="0" dirty="0"/>
              <a:t> still play video </a:t>
            </a:r>
            <a:r>
              <a:rPr lang="nb-NO" b="0" dirty="0" err="1"/>
              <a:t>content</a:t>
            </a:r>
            <a:r>
              <a:rPr lang="nb-NO" b="0" dirty="0"/>
              <a:t>. </a:t>
            </a:r>
            <a:r>
              <a:rPr lang="nb-NO" b="0" dirty="0" err="1"/>
              <a:t>You</a:t>
            </a:r>
            <a:r>
              <a:rPr lang="nb-NO" b="0" dirty="0"/>
              <a:t> </a:t>
            </a:r>
            <a:r>
              <a:rPr lang="nb-NO" b="0" dirty="0" err="1"/>
              <a:t>want</a:t>
            </a:r>
            <a:r>
              <a:rPr lang="nb-NO" b="0" dirty="0"/>
              <a:t> minimal </a:t>
            </a:r>
            <a:r>
              <a:rPr lang="nb-NO" b="0" dirty="0" err="1"/>
              <a:t>disturbance</a:t>
            </a:r>
            <a:r>
              <a:rPr lang="nb-NO" b="0" dirty="0"/>
              <a:t> from </a:t>
            </a:r>
            <a:r>
              <a:rPr lang="nb-NO" b="0" dirty="0" err="1"/>
              <a:t>the</a:t>
            </a:r>
            <a:r>
              <a:rPr lang="nb-NO" b="0" dirty="0"/>
              <a:t> </a:t>
            </a:r>
            <a:r>
              <a:rPr lang="nb-NO" b="0" dirty="0" err="1"/>
              <a:t>outage</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145</a:t>
            </a:fld>
            <a:endParaRPr lang="en-US"/>
          </a:p>
        </p:txBody>
      </p:sp>
    </p:spTree>
    <p:extLst>
      <p:ext uri="{BB962C8B-B14F-4D97-AF65-F5344CB8AC3E}">
        <p14:creationId xmlns:p14="http://schemas.microsoft.com/office/powerpoint/2010/main" val="391674553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This to me is resilience.</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146</a:t>
            </a:fld>
            <a:endParaRPr lang="en-US"/>
          </a:p>
        </p:txBody>
      </p:sp>
    </p:spTree>
    <p:extLst>
      <p:ext uri="{BB962C8B-B14F-4D97-AF65-F5344CB8AC3E}">
        <p14:creationId xmlns:p14="http://schemas.microsoft.com/office/powerpoint/2010/main" val="29248693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Ok, but what about robustness?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147</a:t>
            </a:fld>
            <a:endParaRPr lang="en-US"/>
          </a:p>
        </p:txBody>
      </p:sp>
    </p:spTree>
    <p:extLst>
      <p:ext uri="{BB962C8B-B14F-4D97-AF65-F5344CB8AC3E}">
        <p14:creationId xmlns:p14="http://schemas.microsoft.com/office/powerpoint/2010/main" val="374583396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We talked about defining SLOs and meeting SLOs, but that doesn’t immediately tell us anything about robustness.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148</a:t>
            </a:fld>
            <a:endParaRPr lang="en-US"/>
          </a:p>
        </p:txBody>
      </p:sp>
    </p:spTree>
    <p:extLst>
      <p:ext uri="{BB962C8B-B14F-4D97-AF65-F5344CB8AC3E}">
        <p14:creationId xmlns:p14="http://schemas.microsoft.com/office/powerpoint/2010/main" val="53683699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In a </a:t>
            </a:r>
            <a:r>
              <a:rPr lang="nb-NO" dirty="0" err="1"/>
              <a:t>sense</a:t>
            </a:r>
            <a:r>
              <a:rPr lang="nb-NO" dirty="0"/>
              <a:t>, </a:t>
            </a:r>
            <a:r>
              <a:rPr lang="nb-NO" dirty="0" err="1"/>
              <a:t>it’s</a:t>
            </a:r>
            <a:r>
              <a:rPr lang="nb-NO" dirty="0"/>
              <a:t> </a:t>
            </a:r>
            <a:r>
              <a:rPr lang="nb-NO" dirty="0" err="1"/>
              <a:t>no</a:t>
            </a:r>
            <a:r>
              <a:rPr lang="nb-NO" dirty="0"/>
              <a:t> problem </a:t>
            </a:r>
            <a:r>
              <a:rPr lang="nb-NO" dirty="0" err="1"/>
              <a:t>meeting</a:t>
            </a:r>
            <a:r>
              <a:rPr lang="nb-NO" dirty="0"/>
              <a:t> </a:t>
            </a:r>
            <a:r>
              <a:rPr lang="nb-NO" dirty="0" err="1"/>
              <a:t>your</a:t>
            </a:r>
            <a:r>
              <a:rPr lang="nb-NO" dirty="0"/>
              <a:t> SLO </a:t>
            </a:r>
            <a:r>
              <a:rPr lang="nb-NO" dirty="0" err="1"/>
              <a:t>on</a:t>
            </a:r>
            <a:r>
              <a:rPr lang="nb-NO" dirty="0"/>
              <a:t> a </a:t>
            </a:r>
            <a:r>
              <a:rPr lang="nb-NO" dirty="0" err="1"/>
              <a:t>sunny</a:t>
            </a:r>
            <a:r>
              <a:rPr lang="nb-NO" dirty="0"/>
              <a:t> </a:t>
            </a:r>
            <a:r>
              <a:rPr lang="nb-NO" dirty="0" err="1"/>
              <a:t>day</a:t>
            </a:r>
            <a:r>
              <a:rPr lang="nb-NO" dirty="0"/>
              <a:t>. </a:t>
            </a:r>
            <a:r>
              <a:rPr lang="nb-NO" dirty="0" err="1"/>
              <a:t>But</a:t>
            </a:r>
            <a:r>
              <a:rPr lang="nb-NO" dirty="0"/>
              <a:t> not all </a:t>
            </a:r>
            <a:r>
              <a:rPr lang="nb-NO" dirty="0" err="1"/>
              <a:t>days</a:t>
            </a:r>
            <a:r>
              <a:rPr lang="nb-NO" dirty="0"/>
              <a:t> </a:t>
            </a:r>
            <a:r>
              <a:rPr lang="nb-NO" dirty="0" err="1"/>
              <a:t>are</a:t>
            </a:r>
            <a:r>
              <a:rPr lang="nb-NO" dirty="0"/>
              <a:t> </a:t>
            </a:r>
            <a:r>
              <a:rPr lang="nb-NO" dirty="0" err="1"/>
              <a:t>sunny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149</a:t>
            </a:fld>
            <a:endParaRPr lang="en-US"/>
          </a:p>
        </p:txBody>
      </p:sp>
    </p:spTree>
    <p:extLst>
      <p:ext uri="{BB962C8B-B14F-4D97-AF65-F5344CB8AC3E}">
        <p14:creationId xmlns:p14="http://schemas.microsoft.com/office/powerpoint/2010/main" val="1450400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Fundamentally of course it’s a client-server architecture. We have a bunch of different clients, native apps for mobile phones and tablets, smart-TV apps and a browser app. And we have a bunch of servers supporting those clients through an API.</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a:t>
            </a:fld>
            <a:endParaRPr lang="en-US"/>
          </a:p>
        </p:txBody>
      </p:sp>
    </p:spTree>
    <p:extLst>
      <p:ext uri="{BB962C8B-B14F-4D97-AF65-F5344CB8AC3E}">
        <p14:creationId xmlns:p14="http://schemas.microsoft.com/office/powerpoint/2010/main" val="23459345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So for robustness, we want to look at meeting SLOs on a bad day.</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150</a:t>
            </a:fld>
            <a:endParaRPr lang="en-US"/>
          </a:p>
        </p:txBody>
      </p:sp>
    </p:spTree>
    <p:extLst>
      <p:ext uri="{BB962C8B-B14F-4D97-AF65-F5344CB8AC3E}">
        <p14:creationId xmlns:p14="http://schemas.microsoft.com/office/powerpoint/2010/main" val="201454584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Which is to say, we want to see to what extent we can meet the SLO under stress.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151</a:t>
            </a:fld>
            <a:endParaRPr lang="en-US"/>
          </a:p>
        </p:txBody>
      </p:sp>
    </p:spTree>
    <p:extLst>
      <p:ext uri="{BB962C8B-B14F-4D97-AF65-F5344CB8AC3E}">
        <p14:creationId xmlns:p14="http://schemas.microsoft.com/office/powerpoint/2010/main" val="31342395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And for that, we run experiments, typically in our pre-production environment.</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152</a:t>
            </a:fld>
            <a:endParaRPr lang="en-US"/>
          </a:p>
        </p:txBody>
      </p:sp>
    </p:spTree>
    <p:extLst>
      <p:ext uri="{BB962C8B-B14F-4D97-AF65-F5344CB8AC3E}">
        <p14:creationId xmlns:p14="http://schemas.microsoft.com/office/powerpoint/2010/main" val="269553216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Those experiments take the form of stress tests.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153</a:t>
            </a:fld>
            <a:endParaRPr lang="en-US"/>
          </a:p>
        </p:txBody>
      </p:sp>
    </p:spTree>
    <p:extLst>
      <p:ext uri="{BB962C8B-B14F-4D97-AF65-F5344CB8AC3E}">
        <p14:creationId xmlns:p14="http://schemas.microsoft.com/office/powerpoint/2010/main" val="263853697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I’d like to mention some of the tools we use for this. I’m sure there are plenty of other tools out there, these are the ones we currently use. Basically we’ll use anything that helps us create useful experiments.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154</a:t>
            </a:fld>
            <a:endParaRPr lang="en-US"/>
          </a:p>
        </p:txBody>
      </p:sp>
    </p:spTree>
    <p:extLst>
      <p:ext uri="{BB962C8B-B14F-4D97-AF65-F5344CB8AC3E}">
        <p14:creationId xmlns:p14="http://schemas.microsoft.com/office/powerpoint/2010/main" val="48029529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We use k6 for load testing. Our experience has been that k6 is easy to use. You write test scripts in JavaScript, configure a number of virtual uses to generate load.</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155</a:t>
            </a:fld>
            <a:endParaRPr lang="en-US"/>
          </a:p>
        </p:txBody>
      </p:sp>
    </p:spTree>
    <p:extLst>
      <p:ext uri="{BB962C8B-B14F-4D97-AF65-F5344CB8AC3E}">
        <p14:creationId xmlns:p14="http://schemas.microsoft.com/office/powerpoint/2010/main" val="373986226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There’s a very nice library called Polly that supports various resiliency code patterns that you might want to employ. That’s things like timeouts, retries and circuit breaker that you might have heard about.</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156</a:t>
            </a:fld>
            <a:endParaRPr lang="en-US"/>
          </a:p>
        </p:txBody>
      </p:sp>
    </p:spTree>
    <p:extLst>
      <p:ext uri="{BB962C8B-B14F-4D97-AF65-F5344CB8AC3E}">
        <p14:creationId xmlns:p14="http://schemas.microsoft.com/office/powerpoint/2010/main" val="27292195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There’s also </a:t>
            </a:r>
            <a:r>
              <a:rPr lang="en-US" b="0" dirty="0" err="1"/>
              <a:t>Simmy</a:t>
            </a:r>
            <a:r>
              <a:rPr lang="en-US" b="0" dirty="0"/>
              <a:t>, which is a fault injection library that integrates with Polly. You can compose faults with the resiliency patterns used to handle those faults. It’s pretty nice.</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157</a:t>
            </a:fld>
            <a:endParaRPr lang="en-US"/>
          </a:p>
        </p:txBody>
      </p:sp>
    </p:spTree>
    <p:extLst>
      <p:ext uri="{BB962C8B-B14F-4D97-AF65-F5344CB8AC3E}">
        <p14:creationId xmlns:p14="http://schemas.microsoft.com/office/powerpoint/2010/main" val="39277610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And then we use Unleash, which is a feature toggling tool, to be able to turn faults on and off, and also to vary the intensity of the faults.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158</a:t>
            </a:fld>
            <a:endParaRPr lang="en-US"/>
          </a:p>
        </p:txBody>
      </p:sp>
    </p:spTree>
    <p:extLst>
      <p:ext uri="{BB962C8B-B14F-4D97-AF65-F5344CB8AC3E}">
        <p14:creationId xmlns:p14="http://schemas.microsoft.com/office/powerpoint/2010/main" val="179247382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We</a:t>
            </a:r>
            <a:r>
              <a:rPr lang="nb-NO" b="0" dirty="0"/>
              <a:t> </a:t>
            </a:r>
            <a:r>
              <a:rPr lang="nb-NO" b="0" dirty="0" err="1"/>
              <a:t>use</a:t>
            </a:r>
            <a:r>
              <a:rPr lang="nb-NO" b="0" dirty="0"/>
              <a:t> pure </a:t>
            </a:r>
            <a:r>
              <a:rPr lang="nb-NO" b="0" dirty="0" err="1"/>
              <a:t>load</a:t>
            </a:r>
            <a:r>
              <a:rPr lang="nb-NO" b="0" dirty="0"/>
              <a:t> tests to </a:t>
            </a:r>
            <a:r>
              <a:rPr lang="nb-NO" b="0" dirty="0" err="1"/>
              <a:t>find</a:t>
            </a:r>
            <a:r>
              <a:rPr lang="nb-NO" b="0" dirty="0"/>
              <a:t> </a:t>
            </a:r>
            <a:r>
              <a:rPr lang="nb-NO" b="0" dirty="0" err="1"/>
              <a:t>the</a:t>
            </a:r>
            <a:r>
              <a:rPr lang="nb-NO" b="0" dirty="0"/>
              <a:t> </a:t>
            </a:r>
            <a:r>
              <a:rPr lang="nb-NO" b="0" dirty="0" err="1"/>
              <a:t>breaking</a:t>
            </a:r>
            <a:r>
              <a:rPr lang="nb-NO" b="0" dirty="0"/>
              <a:t> </a:t>
            </a:r>
            <a:r>
              <a:rPr lang="nb-NO" b="0" dirty="0" err="1"/>
              <a:t>point</a:t>
            </a:r>
            <a:r>
              <a:rPr lang="nb-NO" b="0" dirty="0"/>
              <a:t> for </a:t>
            </a:r>
            <a:r>
              <a:rPr lang="nb-NO" b="0" dirty="0" err="1"/>
              <a:t>our</a:t>
            </a:r>
            <a:r>
              <a:rPr lang="nb-NO" b="0" dirty="0"/>
              <a:t> services. At </a:t>
            </a:r>
            <a:r>
              <a:rPr lang="nb-NO" b="0" dirty="0" err="1"/>
              <a:t>some</a:t>
            </a:r>
            <a:r>
              <a:rPr lang="nb-NO" b="0" dirty="0"/>
              <a:t> </a:t>
            </a:r>
            <a:r>
              <a:rPr lang="nb-NO" b="0" dirty="0" err="1"/>
              <a:t>point</a:t>
            </a:r>
            <a:r>
              <a:rPr lang="nb-NO" b="0" dirty="0"/>
              <a:t> </a:t>
            </a:r>
            <a:r>
              <a:rPr lang="nb-NO" b="0" dirty="0" err="1"/>
              <a:t>we</a:t>
            </a:r>
            <a:r>
              <a:rPr lang="nb-NO" b="0" dirty="0"/>
              <a:t> </a:t>
            </a:r>
            <a:r>
              <a:rPr lang="nb-NO" b="0" dirty="0" err="1"/>
              <a:t>find</a:t>
            </a:r>
            <a:r>
              <a:rPr lang="nb-NO" b="0" dirty="0"/>
              <a:t> </a:t>
            </a:r>
            <a:r>
              <a:rPr lang="nb-NO" b="0" dirty="0" err="1"/>
              <a:t>how</a:t>
            </a:r>
            <a:r>
              <a:rPr lang="nb-NO" b="0" dirty="0"/>
              <a:t> </a:t>
            </a:r>
            <a:r>
              <a:rPr lang="nb-NO" b="0" dirty="0" err="1"/>
              <a:t>much</a:t>
            </a:r>
            <a:r>
              <a:rPr lang="nb-NO" b="0" dirty="0"/>
              <a:t> </a:t>
            </a:r>
            <a:r>
              <a:rPr lang="nb-NO" b="0" dirty="0" err="1"/>
              <a:t>traffic</a:t>
            </a:r>
            <a:r>
              <a:rPr lang="nb-NO" b="0" dirty="0"/>
              <a:t> </a:t>
            </a:r>
            <a:r>
              <a:rPr lang="nb-NO" b="0" dirty="0" err="1"/>
              <a:t>we</a:t>
            </a:r>
            <a:r>
              <a:rPr lang="nb-NO" b="0" dirty="0"/>
              <a:t> </a:t>
            </a:r>
            <a:r>
              <a:rPr lang="nb-NO" b="0" dirty="0" err="1"/>
              <a:t>can</a:t>
            </a:r>
            <a:r>
              <a:rPr lang="nb-NO" b="0" dirty="0"/>
              <a:t> handle. (</a:t>
            </a:r>
            <a:r>
              <a:rPr lang="nb-NO" b="0" dirty="0" err="1"/>
              <a:t>Of</a:t>
            </a:r>
            <a:r>
              <a:rPr lang="nb-NO" b="0" dirty="0"/>
              <a:t> </a:t>
            </a:r>
            <a:r>
              <a:rPr lang="nb-NO" b="0" dirty="0" err="1"/>
              <a:t>course</a:t>
            </a:r>
            <a:r>
              <a:rPr lang="nb-NO" b="0" dirty="0"/>
              <a:t> </a:t>
            </a:r>
            <a:r>
              <a:rPr lang="nb-NO" b="0" dirty="0" err="1"/>
              <a:t>with</a:t>
            </a:r>
            <a:r>
              <a:rPr lang="nb-NO" b="0" dirty="0"/>
              <a:t> </a:t>
            </a:r>
            <a:r>
              <a:rPr lang="nb-NO" b="0" dirty="0" err="1"/>
              <a:t>the</a:t>
            </a:r>
            <a:r>
              <a:rPr lang="nb-NO" b="0" dirty="0"/>
              <a:t> </a:t>
            </a:r>
            <a:r>
              <a:rPr lang="nb-NO" b="0" dirty="0" err="1"/>
              <a:t>caveat</a:t>
            </a:r>
            <a:r>
              <a:rPr lang="nb-NO" b="0" dirty="0"/>
              <a:t> </a:t>
            </a:r>
            <a:r>
              <a:rPr lang="nb-NO" b="0" dirty="0" err="1"/>
              <a:t>that</a:t>
            </a:r>
            <a:r>
              <a:rPr lang="nb-NO" b="0" dirty="0"/>
              <a:t> </a:t>
            </a:r>
            <a:r>
              <a:rPr lang="nb-NO" b="0" dirty="0" err="1"/>
              <a:t>generated</a:t>
            </a:r>
            <a:r>
              <a:rPr lang="nb-NO" b="0" dirty="0"/>
              <a:t> </a:t>
            </a:r>
            <a:r>
              <a:rPr lang="nb-NO" b="0" dirty="0" err="1"/>
              <a:t>traffic</a:t>
            </a:r>
            <a:r>
              <a:rPr lang="nb-NO" b="0" dirty="0"/>
              <a:t> is not </a:t>
            </a:r>
            <a:r>
              <a:rPr lang="nb-NO" b="0" dirty="0" err="1"/>
              <a:t>necessarily</a:t>
            </a:r>
            <a:r>
              <a:rPr lang="nb-NO" b="0" dirty="0"/>
              <a:t> </a:t>
            </a:r>
            <a:r>
              <a:rPr lang="nb-NO" b="0" dirty="0" err="1"/>
              <a:t>identical</a:t>
            </a:r>
            <a:r>
              <a:rPr lang="nb-NO" b="0" dirty="0"/>
              <a:t> to </a:t>
            </a:r>
            <a:r>
              <a:rPr lang="nb-NO" b="0" dirty="0" err="1"/>
              <a:t>production</a:t>
            </a:r>
            <a:r>
              <a:rPr lang="nb-NO" b="0" dirty="0"/>
              <a:t> </a:t>
            </a:r>
            <a:r>
              <a:rPr lang="nb-NO" b="0" dirty="0" err="1"/>
              <a:t>traffic</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159</a:t>
            </a:fld>
            <a:endParaRPr lang="en-US"/>
          </a:p>
        </p:txBody>
      </p:sp>
    </p:spTree>
    <p:extLst>
      <p:ext uri="{BB962C8B-B14F-4D97-AF65-F5344CB8AC3E}">
        <p14:creationId xmlns:p14="http://schemas.microsoft.com/office/powerpoint/2010/main" val="221936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In a sense, when you’re using a TV streaming app, you’re playing a game of hunt the media manifest. What the user really wants to do is watch their preferred TV show. To do that, they must navigate the app so they can get the appropriate manifest for that show.</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16</a:t>
            </a:fld>
            <a:endParaRPr lang="en-US"/>
          </a:p>
        </p:txBody>
      </p:sp>
    </p:spTree>
    <p:extLst>
      <p:ext uri="{BB962C8B-B14F-4D97-AF65-F5344CB8AC3E}">
        <p14:creationId xmlns:p14="http://schemas.microsoft.com/office/powerpoint/2010/main" val="28550768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Scale</a:t>
            </a:r>
            <a:r>
              <a:rPr lang="nb-NO" b="0" dirty="0"/>
              <a:t> up </a:t>
            </a:r>
            <a:r>
              <a:rPr lang="nb-NO" b="0" dirty="0" err="1"/>
              <a:t>the</a:t>
            </a:r>
            <a:r>
              <a:rPr lang="nb-NO" b="0" dirty="0"/>
              <a:t> </a:t>
            </a:r>
            <a:r>
              <a:rPr lang="nb-NO" b="0" dirty="0" err="1"/>
              <a:t>number</a:t>
            </a:r>
            <a:r>
              <a:rPr lang="nb-NO" b="0" dirty="0"/>
              <a:t> </a:t>
            </a:r>
            <a:r>
              <a:rPr lang="nb-NO" b="0" dirty="0" err="1"/>
              <a:t>of</a:t>
            </a:r>
            <a:r>
              <a:rPr lang="nb-NO" b="0" dirty="0"/>
              <a:t> </a:t>
            </a:r>
            <a:r>
              <a:rPr lang="nb-NO" b="0" dirty="0" err="1"/>
              <a:t>instances</a:t>
            </a:r>
            <a:r>
              <a:rPr lang="nb-NO" b="0" dirty="0"/>
              <a:t>, re-run </a:t>
            </a:r>
            <a:r>
              <a:rPr lang="nb-NO" b="0" dirty="0" err="1"/>
              <a:t>the</a:t>
            </a:r>
            <a:r>
              <a:rPr lang="nb-NO" b="0" dirty="0"/>
              <a:t> </a:t>
            </a:r>
            <a:r>
              <a:rPr lang="nb-NO" b="0" dirty="0" err="1"/>
              <a:t>experiment</a:t>
            </a:r>
            <a:r>
              <a:rPr lang="nb-NO" b="0" dirty="0"/>
              <a:t>, and </a:t>
            </a:r>
            <a:r>
              <a:rPr lang="nb-NO" b="0" dirty="0" err="1"/>
              <a:t>see</a:t>
            </a:r>
            <a:r>
              <a:rPr lang="nb-NO" b="0" dirty="0"/>
              <a:t> </a:t>
            </a:r>
            <a:r>
              <a:rPr lang="nb-NO" b="0" dirty="0" err="1"/>
              <a:t>if</a:t>
            </a:r>
            <a:r>
              <a:rPr lang="nb-NO" b="0" dirty="0"/>
              <a:t> </a:t>
            </a:r>
            <a:r>
              <a:rPr lang="nb-NO" b="0" dirty="0" err="1"/>
              <a:t>the</a:t>
            </a:r>
            <a:r>
              <a:rPr lang="nb-NO" b="0" dirty="0"/>
              <a:t> </a:t>
            </a:r>
            <a:r>
              <a:rPr lang="nb-NO" b="0" dirty="0" err="1"/>
              <a:t>breaking</a:t>
            </a:r>
            <a:r>
              <a:rPr lang="nb-NO" b="0" dirty="0"/>
              <a:t> </a:t>
            </a:r>
            <a:r>
              <a:rPr lang="nb-NO" b="0" dirty="0" err="1"/>
              <a:t>point</a:t>
            </a:r>
            <a:r>
              <a:rPr lang="nb-NO" b="0" dirty="0"/>
              <a:t> is </a:t>
            </a:r>
            <a:r>
              <a:rPr lang="nb-NO" b="0" dirty="0" err="1"/>
              <a:t>higher</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160</a:t>
            </a:fld>
            <a:endParaRPr lang="en-US"/>
          </a:p>
        </p:txBody>
      </p:sp>
    </p:spTree>
    <p:extLst>
      <p:ext uri="{BB962C8B-B14F-4D97-AF65-F5344CB8AC3E}">
        <p14:creationId xmlns:p14="http://schemas.microsoft.com/office/powerpoint/2010/main" val="27476906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You</a:t>
            </a:r>
            <a:r>
              <a:rPr lang="nb-NO" b="0" dirty="0"/>
              <a:t> </a:t>
            </a:r>
            <a:r>
              <a:rPr lang="nb-NO" b="0" dirty="0" err="1"/>
              <a:t>might</a:t>
            </a:r>
            <a:r>
              <a:rPr lang="nb-NO" b="0" dirty="0"/>
              <a:t> </a:t>
            </a:r>
            <a:r>
              <a:rPr lang="nb-NO" b="0" dirty="0" err="1"/>
              <a:t>wonder</a:t>
            </a:r>
            <a:r>
              <a:rPr lang="nb-NO" b="0" dirty="0"/>
              <a:t> </a:t>
            </a:r>
            <a:r>
              <a:rPr lang="nb-NO" b="0" dirty="0" err="1"/>
              <a:t>about</a:t>
            </a:r>
            <a:r>
              <a:rPr lang="nb-NO" b="0" dirty="0"/>
              <a:t> </a:t>
            </a:r>
            <a:r>
              <a:rPr lang="nb-NO" b="0" dirty="0" err="1"/>
              <a:t>autoscale</a:t>
            </a:r>
            <a:r>
              <a:rPr lang="nb-NO" b="0" dirty="0"/>
              <a:t>, and </a:t>
            </a:r>
            <a:r>
              <a:rPr lang="nb-NO" b="0" dirty="0" err="1"/>
              <a:t>we</a:t>
            </a:r>
            <a:r>
              <a:rPr lang="nb-NO" b="0" dirty="0"/>
              <a:t> do </a:t>
            </a:r>
            <a:r>
              <a:rPr lang="nb-NO" b="0" dirty="0" err="1"/>
              <a:t>use</a:t>
            </a:r>
            <a:r>
              <a:rPr lang="nb-NO" b="0" dirty="0"/>
              <a:t> </a:t>
            </a:r>
            <a:r>
              <a:rPr lang="nb-NO" b="0" dirty="0" err="1"/>
              <a:t>autoscale</a:t>
            </a:r>
            <a:r>
              <a:rPr lang="nb-NO" b="0" dirty="0"/>
              <a:t> for </a:t>
            </a:r>
            <a:r>
              <a:rPr lang="nb-NO" b="0" dirty="0" err="1"/>
              <a:t>some</a:t>
            </a:r>
            <a:r>
              <a:rPr lang="nb-NO" b="0" dirty="0"/>
              <a:t> </a:t>
            </a:r>
            <a:r>
              <a:rPr lang="nb-NO" b="0" dirty="0" err="1"/>
              <a:t>of</a:t>
            </a:r>
            <a:r>
              <a:rPr lang="nb-NO" b="0" dirty="0"/>
              <a:t> </a:t>
            </a:r>
            <a:r>
              <a:rPr lang="nb-NO" b="0" dirty="0" err="1"/>
              <a:t>our</a:t>
            </a:r>
            <a:r>
              <a:rPr lang="nb-NO" b="0" dirty="0"/>
              <a:t> services. </a:t>
            </a:r>
            <a:r>
              <a:rPr lang="nb-NO" b="0" dirty="0" err="1"/>
              <a:t>But</a:t>
            </a:r>
            <a:r>
              <a:rPr lang="nb-NO" b="0" dirty="0"/>
              <a:t> first </a:t>
            </a:r>
            <a:r>
              <a:rPr lang="nb-NO" b="0" dirty="0" err="1"/>
              <a:t>of</a:t>
            </a:r>
            <a:r>
              <a:rPr lang="nb-NO" b="0" dirty="0"/>
              <a:t> all, </a:t>
            </a:r>
            <a:r>
              <a:rPr lang="nb-NO" b="0" dirty="0" err="1"/>
              <a:t>your</a:t>
            </a:r>
            <a:r>
              <a:rPr lang="nb-NO" b="0" dirty="0"/>
              <a:t> </a:t>
            </a:r>
            <a:r>
              <a:rPr lang="nb-NO" b="0" dirty="0" err="1"/>
              <a:t>autoscale</a:t>
            </a:r>
            <a:r>
              <a:rPr lang="nb-NO" b="0" dirty="0"/>
              <a:t> </a:t>
            </a:r>
            <a:r>
              <a:rPr lang="nb-NO" b="0" dirty="0" err="1"/>
              <a:t>setup</a:t>
            </a:r>
            <a:r>
              <a:rPr lang="nb-NO" b="0" dirty="0"/>
              <a:t> </a:t>
            </a:r>
            <a:r>
              <a:rPr lang="nb-NO" b="0" dirty="0" err="1"/>
              <a:t>definitely</a:t>
            </a:r>
            <a:r>
              <a:rPr lang="nb-NO" b="0" dirty="0"/>
              <a:t> </a:t>
            </a:r>
            <a:r>
              <a:rPr lang="nb-NO" b="0" dirty="0" err="1"/>
              <a:t>requires</a:t>
            </a:r>
            <a:r>
              <a:rPr lang="nb-NO" b="0" dirty="0"/>
              <a:t> </a:t>
            </a:r>
            <a:r>
              <a:rPr lang="nb-NO" b="0" dirty="0" err="1"/>
              <a:t>validation</a:t>
            </a:r>
            <a:r>
              <a:rPr lang="nb-NO" b="0" dirty="0"/>
              <a:t>. </a:t>
            </a:r>
            <a:r>
              <a:rPr lang="nb-NO" b="0" dirty="0" err="1"/>
              <a:t>You</a:t>
            </a:r>
            <a:r>
              <a:rPr lang="nb-NO" b="0" dirty="0"/>
              <a:t> </a:t>
            </a:r>
            <a:r>
              <a:rPr lang="nb-NO" b="0" dirty="0" err="1"/>
              <a:t>need</a:t>
            </a:r>
            <a:r>
              <a:rPr lang="nb-NO" b="0" dirty="0"/>
              <a:t> to </a:t>
            </a:r>
            <a:r>
              <a:rPr lang="nb-NO" b="0" dirty="0" err="1"/>
              <a:t>verify</a:t>
            </a:r>
            <a:r>
              <a:rPr lang="nb-NO" b="0" dirty="0"/>
              <a:t> </a:t>
            </a:r>
            <a:r>
              <a:rPr lang="nb-NO" b="0" dirty="0" err="1"/>
              <a:t>that</a:t>
            </a:r>
            <a:r>
              <a:rPr lang="nb-NO" b="0" dirty="0"/>
              <a:t> it </a:t>
            </a:r>
            <a:r>
              <a:rPr lang="nb-NO" b="0" dirty="0" err="1"/>
              <a:t>works</a:t>
            </a:r>
            <a:r>
              <a:rPr lang="nb-NO" b="0" dirty="0"/>
              <a:t> as </a:t>
            </a:r>
            <a:r>
              <a:rPr lang="nb-NO" b="0" dirty="0" err="1"/>
              <a:t>you</a:t>
            </a:r>
            <a:r>
              <a:rPr lang="nb-NO" b="0" dirty="0"/>
              <a:t> </a:t>
            </a:r>
            <a:r>
              <a:rPr lang="nb-NO" b="0" dirty="0" err="1"/>
              <a:t>think</a:t>
            </a:r>
            <a:r>
              <a:rPr lang="nb-NO" b="0" dirty="0"/>
              <a:t> it </a:t>
            </a:r>
            <a:r>
              <a:rPr lang="nb-NO" b="0" dirty="0" err="1"/>
              <a:t>does</a:t>
            </a:r>
            <a:r>
              <a:rPr lang="nb-NO" b="0" dirty="0"/>
              <a:t>. And </a:t>
            </a:r>
            <a:r>
              <a:rPr lang="nb-NO" b="0" dirty="0" err="1"/>
              <a:t>when</a:t>
            </a:r>
            <a:r>
              <a:rPr lang="nb-NO" b="0" dirty="0"/>
              <a:t> </a:t>
            </a:r>
            <a:r>
              <a:rPr lang="nb-NO" b="0" dirty="0" err="1"/>
              <a:t>you</a:t>
            </a:r>
            <a:r>
              <a:rPr lang="nb-NO" b="0" dirty="0"/>
              <a:t> have </a:t>
            </a:r>
            <a:r>
              <a:rPr lang="nb-NO" b="0" dirty="0" err="1"/>
              <a:t>sudden</a:t>
            </a:r>
            <a:r>
              <a:rPr lang="nb-NO" b="0" dirty="0"/>
              <a:t> </a:t>
            </a:r>
            <a:r>
              <a:rPr lang="nb-NO" b="0" dirty="0" err="1"/>
              <a:t>bursts</a:t>
            </a:r>
            <a:r>
              <a:rPr lang="nb-NO" b="0" dirty="0"/>
              <a:t> in </a:t>
            </a:r>
            <a:r>
              <a:rPr lang="nb-NO" b="0" dirty="0" err="1"/>
              <a:t>traffic</a:t>
            </a:r>
            <a:r>
              <a:rPr lang="nb-NO" b="0" dirty="0"/>
              <a:t>, like a </a:t>
            </a:r>
            <a:r>
              <a:rPr lang="nb-NO" b="0" dirty="0" err="1"/>
              <a:t>big</a:t>
            </a:r>
            <a:r>
              <a:rPr lang="nb-NO" b="0" dirty="0"/>
              <a:t> </a:t>
            </a:r>
            <a:r>
              <a:rPr lang="nb-NO" b="0" dirty="0" err="1"/>
              <a:t>launch</a:t>
            </a:r>
            <a:r>
              <a:rPr lang="nb-NO" b="0" dirty="0"/>
              <a:t> or a </a:t>
            </a:r>
            <a:r>
              <a:rPr lang="nb-NO" b="0" dirty="0" err="1"/>
              <a:t>big</a:t>
            </a:r>
            <a:r>
              <a:rPr lang="nb-NO" b="0" dirty="0"/>
              <a:t> sports </a:t>
            </a:r>
            <a:r>
              <a:rPr lang="nb-NO" b="0" dirty="0" err="1"/>
              <a:t>event</a:t>
            </a:r>
            <a:r>
              <a:rPr lang="nb-NO" b="0" dirty="0"/>
              <a:t>, </a:t>
            </a:r>
            <a:r>
              <a:rPr lang="nb-NO" b="0" dirty="0" err="1"/>
              <a:t>autoscale</a:t>
            </a:r>
            <a:r>
              <a:rPr lang="nb-NO" b="0" dirty="0"/>
              <a:t> </a:t>
            </a:r>
            <a:r>
              <a:rPr lang="nb-NO" b="0" dirty="0" err="1"/>
              <a:t>might</a:t>
            </a:r>
            <a:r>
              <a:rPr lang="nb-NO" b="0" dirty="0"/>
              <a:t> be </a:t>
            </a:r>
            <a:r>
              <a:rPr lang="nb-NO" b="0" dirty="0" err="1"/>
              <a:t>too</a:t>
            </a:r>
            <a:r>
              <a:rPr lang="nb-NO" b="0" dirty="0"/>
              <a:t> </a:t>
            </a:r>
            <a:r>
              <a:rPr lang="nb-NO" b="0" dirty="0" err="1"/>
              <a:t>slow</a:t>
            </a:r>
            <a:r>
              <a:rPr lang="nb-NO" b="0" dirty="0"/>
              <a:t>. So </a:t>
            </a:r>
            <a:r>
              <a:rPr lang="nb-NO" b="0" dirty="0" err="1"/>
              <a:t>you</a:t>
            </a:r>
            <a:r>
              <a:rPr lang="nb-NO" b="0" dirty="0"/>
              <a:t> </a:t>
            </a:r>
            <a:r>
              <a:rPr lang="nb-NO" b="0" dirty="0" err="1"/>
              <a:t>might</a:t>
            </a:r>
            <a:r>
              <a:rPr lang="nb-NO" b="0" dirty="0"/>
              <a:t> </a:t>
            </a:r>
            <a:r>
              <a:rPr lang="nb-NO" b="0" dirty="0" err="1"/>
              <a:t>want</a:t>
            </a:r>
            <a:r>
              <a:rPr lang="nb-NO" b="0" dirty="0"/>
              <a:t> to be </a:t>
            </a:r>
            <a:r>
              <a:rPr lang="nb-NO" b="0" dirty="0" err="1"/>
              <a:t>able</a:t>
            </a:r>
            <a:r>
              <a:rPr lang="nb-NO" b="0" dirty="0"/>
              <a:t> to </a:t>
            </a:r>
            <a:r>
              <a:rPr lang="nb-NO" b="0" dirty="0" err="1"/>
              <a:t>scale</a:t>
            </a:r>
            <a:r>
              <a:rPr lang="nb-NO" b="0" dirty="0"/>
              <a:t> up </a:t>
            </a:r>
            <a:r>
              <a:rPr lang="nb-NO" b="0" dirty="0" err="1"/>
              <a:t>manually</a:t>
            </a:r>
            <a:r>
              <a:rPr lang="nb-NO" b="0" dirty="0"/>
              <a:t> in front </a:t>
            </a:r>
            <a:r>
              <a:rPr lang="nb-NO" b="0" dirty="0" err="1"/>
              <a:t>of</a:t>
            </a:r>
            <a:r>
              <a:rPr lang="nb-NO" b="0" dirty="0"/>
              <a:t> </a:t>
            </a:r>
            <a:r>
              <a:rPr lang="nb-NO" b="0" dirty="0" err="1"/>
              <a:t>those</a:t>
            </a:r>
            <a:r>
              <a:rPr lang="nb-NO" b="0" dirty="0"/>
              <a:t> </a:t>
            </a:r>
            <a:r>
              <a:rPr lang="nb-NO" b="0" dirty="0" err="1"/>
              <a:t>events</a:t>
            </a:r>
            <a:r>
              <a:rPr lang="nb-NO" b="0"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161</a:t>
            </a:fld>
            <a:endParaRPr lang="en-US"/>
          </a:p>
        </p:txBody>
      </p:sp>
    </p:spTree>
    <p:extLst>
      <p:ext uri="{BB962C8B-B14F-4D97-AF65-F5344CB8AC3E}">
        <p14:creationId xmlns:p14="http://schemas.microsoft.com/office/powerpoint/2010/main" val="382610409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And </a:t>
            </a:r>
            <a:r>
              <a:rPr lang="nb-NO" b="0" dirty="0" err="1"/>
              <a:t>then</a:t>
            </a:r>
            <a:r>
              <a:rPr lang="nb-NO" b="0" dirty="0"/>
              <a:t> </a:t>
            </a:r>
            <a:r>
              <a:rPr lang="nb-NO" b="0" dirty="0" err="1"/>
              <a:t>you</a:t>
            </a:r>
            <a:r>
              <a:rPr lang="nb-NO" b="0" dirty="0"/>
              <a:t> have </a:t>
            </a:r>
            <a:r>
              <a:rPr lang="nb-NO" b="0" dirty="0" err="1"/>
              <a:t>load</a:t>
            </a:r>
            <a:r>
              <a:rPr lang="nb-NO" b="0" dirty="0"/>
              <a:t> tests </a:t>
            </a:r>
            <a:r>
              <a:rPr lang="nb-NO" b="0" dirty="0" err="1"/>
              <a:t>with</a:t>
            </a:r>
            <a:r>
              <a:rPr lang="nb-NO" b="0" dirty="0"/>
              <a:t> </a:t>
            </a:r>
            <a:r>
              <a:rPr lang="nb-NO" b="0" dirty="0" err="1"/>
              <a:t>introduced</a:t>
            </a:r>
            <a:r>
              <a:rPr lang="nb-NO" b="0" dirty="0"/>
              <a:t> </a:t>
            </a:r>
            <a:r>
              <a:rPr lang="nb-NO" b="0" dirty="0" err="1"/>
              <a:t>faults</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162</a:t>
            </a:fld>
            <a:endParaRPr lang="en-US"/>
          </a:p>
        </p:txBody>
      </p:sp>
    </p:spTree>
    <p:extLst>
      <p:ext uri="{BB962C8B-B14F-4D97-AF65-F5344CB8AC3E}">
        <p14:creationId xmlns:p14="http://schemas.microsoft.com/office/powerpoint/2010/main" val="377564007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As </a:t>
            </a:r>
            <a:r>
              <a:rPr lang="nb-NO" b="0" dirty="0" err="1"/>
              <a:t>before</a:t>
            </a:r>
            <a:r>
              <a:rPr lang="nb-NO" b="0" dirty="0"/>
              <a:t>, </a:t>
            </a:r>
            <a:r>
              <a:rPr lang="nb-NO" b="0" dirty="0" err="1"/>
              <a:t>with</a:t>
            </a:r>
            <a:r>
              <a:rPr lang="nb-NO" b="0" dirty="0"/>
              <a:t> </a:t>
            </a:r>
            <a:r>
              <a:rPr lang="nb-NO" b="0" dirty="0" err="1"/>
              <a:t>the</a:t>
            </a:r>
            <a:r>
              <a:rPr lang="nb-NO" b="0" dirty="0"/>
              <a:t> broken </a:t>
            </a:r>
            <a:r>
              <a:rPr lang="nb-NO" b="0" dirty="0" err="1"/>
              <a:t>proxy</a:t>
            </a:r>
            <a:r>
              <a:rPr lang="nb-NO" b="0" dirty="0"/>
              <a:t>, </a:t>
            </a:r>
            <a:r>
              <a:rPr lang="nb-NO" b="0" dirty="0" err="1"/>
              <a:t>the</a:t>
            </a:r>
            <a:r>
              <a:rPr lang="nb-NO" b="0" dirty="0"/>
              <a:t> </a:t>
            </a:r>
            <a:r>
              <a:rPr lang="nb-NO" b="0" dirty="0" err="1"/>
              <a:t>idea</a:t>
            </a:r>
            <a:r>
              <a:rPr lang="nb-NO" b="0" dirty="0"/>
              <a:t> is to </a:t>
            </a:r>
            <a:r>
              <a:rPr lang="nb-NO" b="0" dirty="0" err="1"/>
              <a:t>simulate</a:t>
            </a:r>
            <a:r>
              <a:rPr lang="nb-NO" b="0" dirty="0"/>
              <a:t> </a:t>
            </a:r>
            <a:r>
              <a:rPr lang="nb-NO" b="0" dirty="0" err="1"/>
              <a:t>some</a:t>
            </a:r>
            <a:r>
              <a:rPr lang="nb-NO" b="0" dirty="0"/>
              <a:t> sort </a:t>
            </a:r>
            <a:r>
              <a:rPr lang="nb-NO" b="0" dirty="0" err="1"/>
              <a:t>of</a:t>
            </a:r>
            <a:r>
              <a:rPr lang="nb-NO" b="0" dirty="0"/>
              <a:t> </a:t>
            </a:r>
            <a:r>
              <a:rPr lang="nb-NO" b="0" dirty="0" err="1"/>
              <a:t>failure</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163</a:t>
            </a:fld>
            <a:endParaRPr lang="en-US"/>
          </a:p>
        </p:txBody>
      </p:sp>
    </p:spTree>
    <p:extLst>
      <p:ext uri="{BB962C8B-B14F-4D97-AF65-F5344CB8AC3E}">
        <p14:creationId xmlns:p14="http://schemas.microsoft.com/office/powerpoint/2010/main" val="59719024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Then</a:t>
            </a:r>
            <a:r>
              <a:rPr lang="nb-NO" b="0" dirty="0"/>
              <a:t> </a:t>
            </a:r>
            <a:r>
              <a:rPr lang="nb-NO" b="0" dirty="0" err="1"/>
              <a:t>you</a:t>
            </a:r>
            <a:r>
              <a:rPr lang="nb-NO" b="0" dirty="0"/>
              <a:t> </a:t>
            </a:r>
            <a:r>
              <a:rPr lang="nb-NO" b="0" dirty="0" err="1"/>
              <a:t>need</a:t>
            </a:r>
            <a:r>
              <a:rPr lang="nb-NO" b="0" dirty="0"/>
              <a:t> to </a:t>
            </a:r>
            <a:r>
              <a:rPr lang="nb-NO" b="0" dirty="0" err="1"/>
              <a:t>consider</a:t>
            </a:r>
            <a:r>
              <a:rPr lang="nb-NO" b="0" dirty="0"/>
              <a:t>, ok, </a:t>
            </a:r>
            <a:r>
              <a:rPr lang="nb-NO" b="0" dirty="0" err="1"/>
              <a:t>what</a:t>
            </a:r>
            <a:r>
              <a:rPr lang="nb-NO" b="0" dirty="0"/>
              <a:t> is it </a:t>
            </a:r>
            <a:r>
              <a:rPr lang="nb-NO" b="0" dirty="0" err="1"/>
              <a:t>that</a:t>
            </a:r>
            <a:r>
              <a:rPr lang="nb-NO" b="0" dirty="0"/>
              <a:t> </a:t>
            </a:r>
            <a:r>
              <a:rPr lang="nb-NO" b="0" dirty="0" err="1"/>
              <a:t>can</a:t>
            </a:r>
            <a:r>
              <a:rPr lang="nb-NO" b="0" dirty="0"/>
              <a:t> </a:t>
            </a:r>
            <a:r>
              <a:rPr lang="nb-NO" b="0" dirty="0" err="1"/>
              <a:t>fail</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164</a:t>
            </a:fld>
            <a:endParaRPr lang="en-US"/>
          </a:p>
        </p:txBody>
      </p:sp>
    </p:spTree>
    <p:extLst>
      <p:ext uri="{BB962C8B-B14F-4D97-AF65-F5344CB8AC3E}">
        <p14:creationId xmlns:p14="http://schemas.microsoft.com/office/powerpoint/2010/main" val="194202552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Often</a:t>
            </a:r>
            <a:r>
              <a:rPr lang="nb-NO" b="0" dirty="0"/>
              <a:t>, </a:t>
            </a:r>
            <a:r>
              <a:rPr lang="nb-NO" b="0" dirty="0" err="1"/>
              <a:t>what</a:t>
            </a:r>
            <a:r>
              <a:rPr lang="nb-NO" b="0" dirty="0"/>
              <a:t> </a:t>
            </a:r>
            <a:r>
              <a:rPr lang="nb-NO" b="0" dirty="0" err="1"/>
              <a:t>fails</a:t>
            </a:r>
            <a:r>
              <a:rPr lang="nb-NO" b="0" dirty="0"/>
              <a:t> is </a:t>
            </a:r>
            <a:r>
              <a:rPr lang="nb-NO" b="0" dirty="0" err="1"/>
              <a:t>going</a:t>
            </a:r>
            <a:r>
              <a:rPr lang="nb-NO" b="0" dirty="0"/>
              <a:t> to be a </a:t>
            </a:r>
            <a:r>
              <a:rPr lang="nb-NO" b="0" dirty="0" err="1"/>
              <a:t>dependency</a:t>
            </a:r>
            <a:r>
              <a:rPr lang="nb-NO" b="0" dirty="0"/>
              <a:t> </a:t>
            </a:r>
            <a:r>
              <a:rPr lang="nb-NO" b="0" dirty="0" err="1"/>
              <a:t>of</a:t>
            </a:r>
            <a:r>
              <a:rPr lang="nb-NO" b="0" dirty="0"/>
              <a:t> </a:t>
            </a:r>
            <a:r>
              <a:rPr lang="nb-NO" b="0" dirty="0" err="1"/>
              <a:t>some</a:t>
            </a:r>
            <a:r>
              <a:rPr lang="nb-NO" b="0" dirty="0"/>
              <a:t> sort.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165</a:t>
            </a:fld>
            <a:endParaRPr lang="en-US"/>
          </a:p>
        </p:txBody>
      </p:sp>
    </p:spTree>
    <p:extLst>
      <p:ext uri="{BB962C8B-B14F-4D97-AF65-F5344CB8AC3E}">
        <p14:creationId xmlns:p14="http://schemas.microsoft.com/office/powerpoint/2010/main" val="20875599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It </a:t>
            </a:r>
            <a:r>
              <a:rPr lang="nb-NO" b="0" dirty="0" err="1"/>
              <a:t>might</a:t>
            </a:r>
            <a:r>
              <a:rPr lang="nb-NO" b="0" dirty="0"/>
              <a:t> be an HTTP </a:t>
            </a:r>
            <a:r>
              <a:rPr lang="nb-NO" b="0" dirty="0" err="1"/>
              <a:t>call</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166</a:t>
            </a:fld>
            <a:endParaRPr lang="en-US"/>
          </a:p>
        </p:txBody>
      </p:sp>
    </p:spTree>
    <p:extLst>
      <p:ext uri="{BB962C8B-B14F-4D97-AF65-F5344CB8AC3E}">
        <p14:creationId xmlns:p14="http://schemas.microsoft.com/office/powerpoint/2010/main" val="194522292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Or it </a:t>
            </a:r>
            <a:r>
              <a:rPr lang="nb-NO" b="0" dirty="0" err="1"/>
              <a:t>might</a:t>
            </a:r>
            <a:r>
              <a:rPr lang="nb-NO" b="0" dirty="0"/>
              <a:t> be </a:t>
            </a:r>
            <a:r>
              <a:rPr lang="nb-NO" b="0" dirty="0" err="1"/>
              <a:t>the</a:t>
            </a:r>
            <a:r>
              <a:rPr lang="nb-NO" b="0" dirty="0"/>
              <a:t> database </a:t>
            </a:r>
            <a:r>
              <a:rPr lang="nb-NO" b="0" dirty="0" err="1"/>
              <a:t>connection</a:t>
            </a:r>
            <a:r>
              <a:rPr lang="nb-NO" b="0" dirty="0"/>
              <a:t>, </a:t>
            </a:r>
            <a:r>
              <a:rPr lang="nb-NO" b="0" dirty="0" err="1"/>
              <a:t>maybe</a:t>
            </a:r>
            <a:r>
              <a:rPr lang="nb-NO" b="0" dirty="0"/>
              <a:t> </a:t>
            </a:r>
            <a:r>
              <a:rPr lang="nb-NO" b="0" dirty="0" err="1"/>
              <a:t>the</a:t>
            </a:r>
            <a:r>
              <a:rPr lang="nb-NO" b="0" dirty="0"/>
              <a:t> database is </a:t>
            </a:r>
            <a:r>
              <a:rPr lang="nb-NO" b="0" dirty="0" err="1"/>
              <a:t>slow</a:t>
            </a:r>
            <a:r>
              <a:rPr lang="nb-NO" b="0" dirty="0"/>
              <a:t> or </a:t>
            </a:r>
            <a:r>
              <a:rPr lang="nb-NO" b="0" dirty="0" err="1"/>
              <a:t>down</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167</a:t>
            </a:fld>
            <a:endParaRPr lang="en-US"/>
          </a:p>
        </p:txBody>
      </p:sp>
    </p:spTree>
    <p:extLst>
      <p:ext uri="{BB962C8B-B14F-4D97-AF65-F5344CB8AC3E}">
        <p14:creationId xmlns:p14="http://schemas.microsoft.com/office/powerpoint/2010/main" val="405482843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And </a:t>
            </a:r>
            <a:r>
              <a:rPr lang="nb-NO" b="0" dirty="0" err="1"/>
              <a:t>what’s</a:t>
            </a:r>
            <a:r>
              <a:rPr lang="nb-NO" b="0" dirty="0"/>
              <a:t> </a:t>
            </a:r>
            <a:r>
              <a:rPr lang="nb-NO" b="0" dirty="0" err="1"/>
              <a:t>interesting</a:t>
            </a:r>
            <a:r>
              <a:rPr lang="nb-NO" b="0" dirty="0"/>
              <a:t>, is </a:t>
            </a:r>
            <a:r>
              <a:rPr lang="nb-NO" b="0" dirty="0" err="1"/>
              <a:t>that</a:t>
            </a:r>
            <a:r>
              <a:rPr lang="nb-NO" b="0" dirty="0"/>
              <a:t> </a:t>
            </a:r>
            <a:r>
              <a:rPr lang="nb-NO" b="0" dirty="0" err="1"/>
              <a:t>these</a:t>
            </a:r>
            <a:r>
              <a:rPr lang="nb-NO" b="0" dirty="0"/>
              <a:t> </a:t>
            </a:r>
            <a:r>
              <a:rPr lang="nb-NO" b="0" dirty="0" err="1"/>
              <a:t>kinds</a:t>
            </a:r>
            <a:r>
              <a:rPr lang="nb-NO" b="0" dirty="0"/>
              <a:t> </a:t>
            </a:r>
            <a:r>
              <a:rPr lang="nb-NO" b="0" dirty="0" err="1"/>
              <a:t>of</a:t>
            </a:r>
            <a:r>
              <a:rPr lang="nb-NO" b="0" dirty="0"/>
              <a:t> problems </a:t>
            </a:r>
            <a:r>
              <a:rPr lang="nb-NO" b="0" dirty="0" err="1"/>
              <a:t>can</a:t>
            </a:r>
            <a:r>
              <a:rPr lang="nb-NO" b="0" dirty="0"/>
              <a:t> lead to </a:t>
            </a:r>
            <a:r>
              <a:rPr lang="nb-NO" b="0" dirty="0" err="1"/>
              <a:t>secondary</a:t>
            </a:r>
            <a:r>
              <a:rPr lang="nb-NO" b="0" dirty="0"/>
              <a:t> </a:t>
            </a:r>
            <a:r>
              <a:rPr lang="nb-NO" b="0" dirty="0" err="1"/>
              <a:t>failures</a:t>
            </a:r>
            <a:r>
              <a:rPr lang="nb-NO" b="0" dirty="0"/>
              <a:t>, </a:t>
            </a:r>
            <a:r>
              <a:rPr lang="nb-NO" b="0" dirty="0" err="1"/>
              <a:t>which</a:t>
            </a:r>
            <a:r>
              <a:rPr lang="nb-NO" b="0" dirty="0"/>
              <a:t> </a:t>
            </a:r>
            <a:r>
              <a:rPr lang="nb-NO" b="0" dirty="0" err="1"/>
              <a:t>might</a:t>
            </a:r>
            <a:r>
              <a:rPr lang="nb-NO" b="0" dirty="0"/>
              <a:t> be more severe </a:t>
            </a:r>
            <a:r>
              <a:rPr lang="nb-NO" b="0" dirty="0" err="1"/>
              <a:t>than</a:t>
            </a:r>
            <a:r>
              <a:rPr lang="nb-NO" b="0" dirty="0"/>
              <a:t> </a:t>
            </a:r>
            <a:r>
              <a:rPr lang="nb-NO" b="0" dirty="0" err="1"/>
              <a:t>the</a:t>
            </a:r>
            <a:r>
              <a:rPr lang="nb-NO" b="0" dirty="0"/>
              <a:t> </a:t>
            </a:r>
            <a:r>
              <a:rPr lang="nb-NO" b="0" dirty="0" err="1"/>
              <a:t>primary</a:t>
            </a:r>
            <a:r>
              <a:rPr lang="nb-NO" b="0" dirty="0"/>
              <a:t> </a:t>
            </a:r>
            <a:r>
              <a:rPr lang="nb-NO" b="0" dirty="0" err="1"/>
              <a:t>failures</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168</a:t>
            </a:fld>
            <a:endParaRPr lang="en-US"/>
          </a:p>
        </p:txBody>
      </p:sp>
    </p:spTree>
    <p:extLst>
      <p:ext uri="{BB962C8B-B14F-4D97-AF65-F5344CB8AC3E}">
        <p14:creationId xmlns:p14="http://schemas.microsoft.com/office/powerpoint/2010/main" val="69516759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In </a:t>
            </a:r>
            <a:r>
              <a:rPr lang="nb-NO" b="0" dirty="0" err="1"/>
              <a:t>particular</a:t>
            </a:r>
            <a:r>
              <a:rPr lang="nb-NO" b="0" dirty="0"/>
              <a:t>, </a:t>
            </a:r>
            <a:r>
              <a:rPr lang="nb-NO" b="0" dirty="0" err="1"/>
              <a:t>both</a:t>
            </a:r>
            <a:r>
              <a:rPr lang="nb-NO" b="0" dirty="0"/>
              <a:t> HTTP </a:t>
            </a:r>
            <a:r>
              <a:rPr lang="nb-NO" b="0" dirty="0" err="1"/>
              <a:t>connections</a:t>
            </a:r>
            <a:r>
              <a:rPr lang="nb-NO" b="0" dirty="0"/>
              <a:t> and database </a:t>
            </a:r>
            <a:r>
              <a:rPr lang="nb-NO" b="0" dirty="0" err="1"/>
              <a:t>connections</a:t>
            </a:r>
            <a:r>
              <a:rPr lang="nb-NO" b="0" dirty="0"/>
              <a:t> </a:t>
            </a:r>
            <a:r>
              <a:rPr lang="nb-NO" b="0" dirty="0" err="1"/>
              <a:t>are</a:t>
            </a:r>
            <a:r>
              <a:rPr lang="nb-NO" b="0" dirty="0"/>
              <a:t> </a:t>
            </a:r>
            <a:r>
              <a:rPr lang="nb-NO" b="0" dirty="0" err="1"/>
              <a:t>limited</a:t>
            </a:r>
            <a:r>
              <a:rPr lang="nb-NO" b="0" dirty="0"/>
              <a:t> </a:t>
            </a:r>
            <a:r>
              <a:rPr lang="nb-NO" b="0" dirty="0" err="1"/>
              <a:t>resources</a:t>
            </a:r>
            <a:r>
              <a:rPr lang="nb-NO" b="0" dirty="0"/>
              <a:t>. </a:t>
            </a:r>
            <a:r>
              <a:rPr lang="nb-NO" b="0" dirty="0" err="1"/>
              <a:t>When</a:t>
            </a:r>
            <a:r>
              <a:rPr lang="nb-NO" b="0" dirty="0"/>
              <a:t> </a:t>
            </a:r>
            <a:r>
              <a:rPr lang="nb-NO" b="0" dirty="0" err="1"/>
              <a:t>you</a:t>
            </a:r>
            <a:r>
              <a:rPr lang="nb-NO" b="0" dirty="0"/>
              <a:t> have </a:t>
            </a:r>
            <a:r>
              <a:rPr lang="nb-NO" b="0" dirty="0" err="1"/>
              <a:t>latency</a:t>
            </a:r>
            <a:r>
              <a:rPr lang="nb-NO" b="0" dirty="0"/>
              <a:t> or </a:t>
            </a:r>
            <a:r>
              <a:rPr lang="nb-NO" b="0" dirty="0" err="1"/>
              <a:t>failure</a:t>
            </a:r>
            <a:r>
              <a:rPr lang="nb-NO" b="0" dirty="0"/>
              <a:t>, </a:t>
            </a:r>
            <a:r>
              <a:rPr lang="nb-NO" b="0" dirty="0" err="1"/>
              <a:t>each</a:t>
            </a:r>
            <a:r>
              <a:rPr lang="nb-NO" b="0" dirty="0"/>
              <a:t> </a:t>
            </a:r>
            <a:r>
              <a:rPr lang="nb-NO" b="0" dirty="0" err="1"/>
              <a:t>request</a:t>
            </a:r>
            <a:r>
              <a:rPr lang="nb-NO" b="0" dirty="0"/>
              <a:t> </a:t>
            </a:r>
            <a:r>
              <a:rPr lang="nb-NO" b="0" dirty="0" err="1"/>
              <a:t>might</a:t>
            </a:r>
            <a:r>
              <a:rPr lang="nb-NO" b="0" dirty="0"/>
              <a:t> hold </a:t>
            </a:r>
            <a:r>
              <a:rPr lang="nb-NO" b="0" dirty="0" err="1"/>
              <a:t>on</a:t>
            </a:r>
            <a:r>
              <a:rPr lang="nb-NO" b="0" dirty="0"/>
              <a:t> to </a:t>
            </a:r>
            <a:r>
              <a:rPr lang="nb-NO" b="0" dirty="0" err="1"/>
              <a:t>those</a:t>
            </a:r>
            <a:r>
              <a:rPr lang="nb-NO" b="0" dirty="0"/>
              <a:t> for </a:t>
            </a:r>
            <a:r>
              <a:rPr lang="nb-NO" b="0" dirty="0" err="1"/>
              <a:t>too</a:t>
            </a:r>
            <a:r>
              <a:rPr lang="nb-NO" b="0" dirty="0"/>
              <a:t> </a:t>
            </a:r>
            <a:r>
              <a:rPr lang="nb-NO" b="0" dirty="0" err="1"/>
              <a:t>long</a:t>
            </a:r>
            <a:r>
              <a:rPr lang="nb-NO" b="0" dirty="0"/>
              <a:t>, and </a:t>
            </a:r>
            <a:r>
              <a:rPr lang="nb-NO" b="0" dirty="0" err="1"/>
              <a:t>then</a:t>
            </a:r>
            <a:r>
              <a:rPr lang="nb-NO" b="0" dirty="0"/>
              <a:t> </a:t>
            </a:r>
            <a:r>
              <a:rPr lang="nb-NO" b="0" dirty="0" err="1"/>
              <a:t>there</a:t>
            </a:r>
            <a:r>
              <a:rPr lang="nb-NO" b="0" dirty="0"/>
              <a:t> </a:t>
            </a:r>
            <a:r>
              <a:rPr lang="nb-NO" b="0" dirty="0" err="1"/>
              <a:t>are</a:t>
            </a:r>
            <a:r>
              <a:rPr lang="nb-NO" b="0" dirty="0"/>
              <a:t> </a:t>
            </a:r>
            <a:r>
              <a:rPr lang="nb-NO" b="0" dirty="0" err="1"/>
              <a:t>no</a:t>
            </a:r>
            <a:r>
              <a:rPr lang="nb-NO" b="0" dirty="0"/>
              <a:t> </a:t>
            </a:r>
            <a:r>
              <a:rPr lang="nb-NO" b="0" dirty="0" err="1"/>
              <a:t>connections</a:t>
            </a:r>
            <a:r>
              <a:rPr lang="nb-NO" b="0" dirty="0"/>
              <a:t> </a:t>
            </a:r>
            <a:r>
              <a:rPr lang="nb-NO" b="0" dirty="0" err="1"/>
              <a:t>left</a:t>
            </a:r>
            <a:r>
              <a:rPr lang="nb-NO" b="0" dirty="0"/>
              <a:t> for </a:t>
            </a:r>
            <a:r>
              <a:rPr lang="nb-NO" b="0" dirty="0" err="1"/>
              <a:t>new</a:t>
            </a:r>
            <a:r>
              <a:rPr lang="nb-NO" b="0" dirty="0"/>
              <a:t> </a:t>
            </a:r>
            <a:r>
              <a:rPr lang="nb-NO" b="0" dirty="0" err="1"/>
              <a:t>requests</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169</a:t>
            </a:fld>
            <a:endParaRPr lang="en-US"/>
          </a:p>
        </p:txBody>
      </p:sp>
    </p:spTree>
    <p:extLst>
      <p:ext uri="{BB962C8B-B14F-4D97-AF65-F5344CB8AC3E}">
        <p14:creationId xmlns:p14="http://schemas.microsoft.com/office/powerpoint/2010/main" val="253604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Once you have the media manifest, you stream the actual video content from a content delivery network. That’s not served from our servers at all.</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17</a:t>
            </a:fld>
            <a:endParaRPr lang="en-US"/>
          </a:p>
        </p:txBody>
      </p:sp>
    </p:spTree>
    <p:extLst>
      <p:ext uri="{BB962C8B-B14F-4D97-AF65-F5344CB8AC3E}">
        <p14:creationId xmlns:p14="http://schemas.microsoft.com/office/powerpoint/2010/main" val="3061261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So an </a:t>
            </a:r>
            <a:r>
              <a:rPr lang="nb-NO" b="0" dirty="0" err="1"/>
              <a:t>interesting</a:t>
            </a:r>
            <a:r>
              <a:rPr lang="nb-NO" b="0" dirty="0"/>
              <a:t> </a:t>
            </a:r>
            <a:r>
              <a:rPr lang="nb-NO" b="0" dirty="0" err="1"/>
              <a:t>question</a:t>
            </a:r>
            <a:r>
              <a:rPr lang="nb-NO" b="0" dirty="0"/>
              <a:t> is «</a:t>
            </a:r>
            <a:r>
              <a:rPr lang="nb-NO" b="0" dirty="0" err="1"/>
              <a:t>how</a:t>
            </a:r>
            <a:r>
              <a:rPr lang="nb-NO" b="0" dirty="0"/>
              <a:t> </a:t>
            </a:r>
            <a:r>
              <a:rPr lang="nb-NO" b="0" dirty="0" err="1"/>
              <a:t>long</a:t>
            </a:r>
            <a:r>
              <a:rPr lang="nb-NO" b="0" dirty="0"/>
              <a:t> </a:t>
            </a:r>
            <a:r>
              <a:rPr lang="nb-NO" b="0" dirty="0" err="1"/>
              <a:t>does</a:t>
            </a:r>
            <a:r>
              <a:rPr lang="nb-NO" b="0" dirty="0"/>
              <a:t> it </a:t>
            </a:r>
            <a:r>
              <a:rPr lang="nb-NO" b="0" dirty="0" err="1"/>
              <a:t>take</a:t>
            </a:r>
            <a:r>
              <a:rPr lang="nb-NO" b="0" dirty="0"/>
              <a:t> to </a:t>
            </a:r>
            <a:r>
              <a:rPr lang="nb-NO" b="0" dirty="0" err="1"/>
              <a:t>fail</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170</a:t>
            </a:fld>
            <a:endParaRPr lang="en-US"/>
          </a:p>
        </p:txBody>
      </p:sp>
    </p:spTree>
    <p:extLst>
      <p:ext uri="{BB962C8B-B14F-4D97-AF65-F5344CB8AC3E}">
        <p14:creationId xmlns:p14="http://schemas.microsoft.com/office/powerpoint/2010/main" val="270453778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The </a:t>
            </a:r>
            <a:r>
              <a:rPr lang="nb-NO" b="0" dirty="0" err="1"/>
              <a:t>assumption</a:t>
            </a:r>
            <a:r>
              <a:rPr lang="nb-NO" b="0" dirty="0"/>
              <a:t> </a:t>
            </a:r>
            <a:r>
              <a:rPr lang="nb-NO" b="0" dirty="0" err="1"/>
              <a:t>we</a:t>
            </a:r>
            <a:r>
              <a:rPr lang="nb-NO" b="0" dirty="0"/>
              <a:t> </a:t>
            </a:r>
            <a:r>
              <a:rPr lang="nb-NO" b="0" dirty="0" err="1"/>
              <a:t>often</a:t>
            </a:r>
            <a:r>
              <a:rPr lang="nb-NO" b="0" dirty="0"/>
              <a:t> make is </a:t>
            </a:r>
            <a:r>
              <a:rPr lang="nb-NO" b="0" dirty="0" err="1"/>
              <a:t>that</a:t>
            </a:r>
            <a:r>
              <a:rPr lang="nb-NO" b="0" dirty="0"/>
              <a:t> </a:t>
            </a:r>
            <a:r>
              <a:rPr lang="nb-NO" b="0" dirty="0" err="1"/>
              <a:t>failure</a:t>
            </a:r>
            <a:r>
              <a:rPr lang="nb-NO" b="0" dirty="0"/>
              <a:t> is as </a:t>
            </a:r>
            <a:r>
              <a:rPr lang="nb-NO" b="0" dirty="0" err="1"/>
              <a:t>quick</a:t>
            </a:r>
            <a:r>
              <a:rPr lang="nb-NO" b="0" dirty="0"/>
              <a:t> as </a:t>
            </a:r>
            <a:r>
              <a:rPr lang="nb-NO" b="0" dirty="0" err="1"/>
              <a:t>successs</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171</a:t>
            </a:fld>
            <a:endParaRPr lang="en-US"/>
          </a:p>
        </p:txBody>
      </p:sp>
    </p:spTree>
    <p:extLst>
      <p:ext uri="{BB962C8B-B14F-4D97-AF65-F5344CB8AC3E}">
        <p14:creationId xmlns:p14="http://schemas.microsoft.com/office/powerpoint/2010/main" val="360159438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But</a:t>
            </a:r>
            <a:r>
              <a:rPr lang="nb-NO" b="0" dirty="0"/>
              <a:t> in </a:t>
            </a:r>
            <a:r>
              <a:rPr lang="nb-NO" b="0" dirty="0" err="1"/>
              <a:t>reality</a:t>
            </a:r>
            <a:r>
              <a:rPr lang="nb-NO" b="0" dirty="0"/>
              <a:t>, </a:t>
            </a:r>
            <a:r>
              <a:rPr lang="nb-NO" b="0" dirty="0" err="1"/>
              <a:t>it’s</a:t>
            </a:r>
            <a:r>
              <a:rPr lang="nb-NO" b="0" dirty="0"/>
              <a:t> </a:t>
            </a:r>
            <a:r>
              <a:rPr lang="nb-NO" b="0" dirty="0" err="1"/>
              <a:t>often</a:t>
            </a:r>
            <a:r>
              <a:rPr lang="nb-NO" b="0" dirty="0"/>
              <a:t> not like </a:t>
            </a:r>
            <a:r>
              <a:rPr lang="nb-NO" b="0" dirty="0" err="1"/>
              <a:t>that</a:t>
            </a:r>
            <a:r>
              <a:rPr lang="nb-NO" b="0" dirty="0"/>
              <a:t>. </a:t>
            </a:r>
            <a:r>
              <a:rPr lang="nb-NO" b="0" dirty="0" err="1"/>
              <a:t>Many</a:t>
            </a:r>
            <a:r>
              <a:rPr lang="nb-NO" b="0" dirty="0"/>
              <a:t> </a:t>
            </a:r>
            <a:r>
              <a:rPr lang="nb-NO" b="0" dirty="0" err="1"/>
              <a:t>failures</a:t>
            </a:r>
            <a:r>
              <a:rPr lang="nb-NO" b="0" dirty="0"/>
              <a:t> </a:t>
            </a:r>
            <a:r>
              <a:rPr lang="nb-NO" b="0" dirty="0" err="1"/>
              <a:t>are</a:t>
            </a:r>
            <a:r>
              <a:rPr lang="nb-NO" b="0" dirty="0"/>
              <a:t> </a:t>
            </a:r>
            <a:r>
              <a:rPr lang="nb-NO" b="0" dirty="0" err="1"/>
              <a:t>slow</a:t>
            </a:r>
            <a:r>
              <a:rPr lang="nb-NO" b="0" dirty="0"/>
              <a:t>. </a:t>
            </a:r>
            <a:r>
              <a:rPr lang="nb-NO" b="0" dirty="0" err="1"/>
              <a:t>You’re</a:t>
            </a:r>
            <a:r>
              <a:rPr lang="nb-NO" b="0" dirty="0"/>
              <a:t> </a:t>
            </a:r>
            <a:r>
              <a:rPr lang="nb-NO" b="0" dirty="0" err="1"/>
              <a:t>waiting</a:t>
            </a:r>
            <a:r>
              <a:rPr lang="nb-NO" b="0" dirty="0"/>
              <a:t> for a </a:t>
            </a:r>
            <a:r>
              <a:rPr lang="nb-NO" b="0" dirty="0" err="1"/>
              <a:t>dependency</a:t>
            </a:r>
            <a:r>
              <a:rPr lang="nb-NO" b="0" dirty="0"/>
              <a:t> </a:t>
            </a:r>
            <a:r>
              <a:rPr lang="nb-NO" b="0" dirty="0" err="1"/>
              <a:t>that</a:t>
            </a:r>
            <a:r>
              <a:rPr lang="nb-NO" b="0" dirty="0"/>
              <a:t> times </a:t>
            </a:r>
            <a:r>
              <a:rPr lang="nb-NO" b="0" dirty="0" err="1"/>
              <a:t>out</a:t>
            </a:r>
            <a:r>
              <a:rPr lang="nb-NO" b="0" dirty="0"/>
              <a:t>, and </a:t>
            </a:r>
            <a:r>
              <a:rPr lang="nb-NO" b="0" dirty="0" err="1"/>
              <a:t>that’s</a:t>
            </a:r>
            <a:r>
              <a:rPr lang="nb-NO" b="0" dirty="0"/>
              <a:t> </a:t>
            </a:r>
            <a:r>
              <a:rPr lang="nb-NO" b="0" dirty="0" err="1"/>
              <a:t>when</a:t>
            </a:r>
            <a:r>
              <a:rPr lang="nb-NO" b="0" dirty="0"/>
              <a:t> it </a:t>
            </a:r>
            <a:r>
              <a:rPr lang="nb-NO" b="0" dirty="0" err="1"/>
              <a:t>fails</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172</a:t>
            </a:fld>
            <a:endParaRPr lang="en-US"/>
          </a:p>
        </p:txBody>
      </p:sp>
    </p:spTree>
    <p:extLst>
      <p:ext uri="{BB962C8B-B14F-4D97-AF65-F5344CB8AC3E}">
        <p14:creationId xmlns:p14="http://schemas.microsoft.com/office/powerpoint/2010/main" val="202400953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173</a:t>
            </a:fld>
            <a:endParaRPr lang="en-US"/>
          </a:p>
        </p:txBody>
      </p:sp>
    </p:spTree>
    <p:extLst>
      <p:ext uri="{BB962C8B-B14F-4D97-AF65-F5344CB8AC3E}">
        <p14:creationId xmlns:p14="http://schemas.microsoft.com/office/powerpoint/2010/main" val="54979725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174</a:t>
            </a:fld>
            <a:endParaRPr lang="en-US"/>
          </a:p>
        </p:txBody>
      </p:sp>
    </p:spTree>
    <p:extLst>
      <p:ext uri="{BB962C8B-B14F-4D97-AF65-F5344CB8AC3E}">
        <p14:creationId xmlns:p14="http://schemas.microsoft.com/office/powerpoint/2010/main" val="31876534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175</a:t>
            </a:fld>
            <a:endParaRPr lang="en-US"/>
          </a:p>
        </p:txBody>
      </p:sp>
    </p:spTree>
    <p:extLst>
      <p:ext uri="{BB962C8B-B14F-4D97-AF65-F5344CB8AC3E}">
        <p14:creationId xmlns:p14="http://schemas.microsoft.com/office/powerpoint/2010/main" val="42053754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Timeout</a:t>
            </a:r>
            <a:r>
              <a:rPr lang="nb-NO" b="0" dirty="0"/>
              <a:t> </a:t>
            </a:r>
            <a:r>
              <a:rPr lang="nb-NO" b="0" dirty="0" err="1"/>
              <a:t>places</a:t>
            </a:r>
            <a:r>
              <a:rPr lang="nb-NO" b="0" dirty="0"/>
              <a:t> a </a:t>
            </a:r>
            <a:r>
              <a:rPr lang="nb-NO" b="0" dirty="0" err="1"/>
              <a:t>cap</a:t>
            </a:r>
            <a:r>
              <a:rPr lang="nb-NO" b="0" dirty="0"/>
              <a:t> </a:t>
            </a:r>
            <a:r>
              <a:rPr lang="nb-NO" b="0" dirty="0" err="1"/>
              <a:t>on</a:t>
            </a:r>
            <a:r>
              <a:rPr lang="nb-NO" b="0" dirty="0"/>
              <a:t> </a:t>
            </a:r>
            <a:r>
              <a:rPr lang="nb-NO" b="0" dirty="0" err="1"/>
              <a:t>the</a:t>
            </a:r>
            <a:r>
              <a:rPr lang="nb-NO" b="0" dirty="0"/>
              <a:t> time spent </a:t>
            </a:r>
            <a:r>
              <a:rPr lang="nb-NO" b="0" dirty="0" err="1"/>
              <a:t>trying</a:t>
            </a:r>
            <a:r>
              <a:rPr lang="nb-NO" b="0" dirty="0"/>
              <a:t> to </a:t>
            </a:r>
            <a:r>
              <a:rPr lang="nb-NO" b="0" dirty="0" err="1"/>
              <a:t>fetch</a:t>
            </a:r>
            <a:r>
              <a:rPr lang="nb-NO" b="0" dirty="0"/>
              <a:t> </a:t>
            </a:r>
            <a:r>
              <a:rPr lang="nb-NO" b="0" dirty="0" err="1"/>
              <a:t>the</a:t>
            </a:r>
            <a:r>
              <a:rPr lang="nb-NO" b="0" dirty="0"/>
              <a:t> </a:t>
            </a:r>
            <a:r>
              <a:rPr lang="nb-NO" b="0" dirty="0" err="1"/>
              <a:t>resource</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176</a:t>
            </a:fld>
            <a:endParaRPr lang="en-US"/>
          </a:p>
        </p:txBody>
      </p:sp>
    </p:spTree>
    <p:extLst>
      <p:ext uri="{BB962C8B-B14F-4D97-AF65-F5344CB8AC3E}">
        <p14:creationId xmlns:p14="http://schemas.microsoft.com/office/powerpoint/2010/main" val="390175129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If </a:t>
            </a:r>
            <a:r>
              <a:rPr lang="nb-NO" b="0" dirty="0" err="1"/>
              <a:t>the</a:t>
            </a:r>
            <a:r>
              <a:rPr lang="nb-NO" b="0" dirty="0"/>
              <a:t> </a:t>
            </a:r>
            <a:r>
              <a:rPr lang="nb-NO" b="0" dirty="0" err="1"/>
              <a:t>dependency</a:t>
            </a:r>
            <a:r>
              <a:rPr lang="nb-NO" b="0" dirty="0"/>
              <a:t> </a:t>
            </a:r>
            <a:r>
              <a:rPr lang="nb-NO" b="0" dirty="0" err="1"/>
              <a:t>failed</a:t>
            </a:r>
            <a:r>
              <a:rPr lang="nb-NO" b="0" dirty="0"/>
              <a:t>, </a:t>
            </a:r>
            <a:r>
              <a:rPr lang="nb-NO" b="0" dirty="0" err="1"/>
              <a:t>we</a:t>
            </a:r>
            <a:r>
              <a:rPr lang="nb-NO" b="0" dirty="0"/>
              <a:t> </a:t>
            </a:r>
            <a:r>
              <a:rPr lang="nb-NO" b="0" dirty="0" err="1"/>
              <a:t>might</a:t>
            </a:r>
            <a:r>
              <a:rPr lang="nb-NO" b="0" dirty="0"/>
              <a:t> </a:t>
            </a:r>
            <a:r>
              <a:rPr lang="nb-NO" b="0" dirty="0" err="1"/>
              <a:t>choose</a:t>
            </a:r>
            <a:r>
              <a:rPr lang="nb-NO" b="0" dirty="0"/>
              <a:t> to </a:t>
            </a:r>
            <a:r>
              <a:rPr lang="nb-NO" b="0" dirty="0" err="1"/>
              <a:t>try</a:t>
            </a:r>
            <a:r>
              <a:rPr lang="nb-NO" b="0" dirty="0"/>
              <a:t> to </a:t>
            </a:r>
            <a:r>
              <a:rPr lang="nb-NO" b="0" dirty="0" err="1"/>
              <a:t>fetch</a:t>
            </a:r>
            <a:r>
              <a:rPr lang="nb-NO" b="0" dirty="0"/>
              <a:t> it </a:t>
            </a:r>
            <a:r>
              <a:rPr lang="nb-NO" b="0" dirty="0" err="1"/>
              <a:t>again</a:t>
            </a:r>
            <a:r>
              <a:rPr lang="nb-NO" b="0" dirty="0"/>
              <a:t>. </a:t>
            </a:r>
            <a:r>
              <a:rPr lang="nb-NO" b="0" dirty="0" err="1"/>
              <a:t>But</a:t>
            </a:r>
            <a:r>
              <a:rPr lang="nb-NO" b="0" dirty="0"/>
              <a:t> </a:t>
            </a:r>
            <a:r>
              <a:rPr lang="nb-NO" b="0" dirty="0" err="1"/>
              <a:t>that</a:t>
            </a:r>
            <a:r>
              <a:rPr lang="nb-NO" b="0" dirty="0"/>
              <a:t> </a:t>
            </a:r>
            <a:r>
              <a:rPr lang="nb-NO" b="0" dirty="0" err="1"/>
              <a:t>really</a:t>
            </a:r>
            <a:r>
              <a:rPr lang="nb-NO" b="0" dirty="0"/>
              <a:t> </a:t>
            </a:r>
            <a:r>
              <a:rPr lang="nb-NO" b="0" dirty="0" err="1"/>
              <a:t>means</a:t>
            </a:r>
            <a:r>
              <a:rPr lang="nb-NO" b="0" dirty="0"/>
              <a:t> </a:t>
            </a:r>
            <a:r>
              <a:rPr lang="nb-NO" b="0" dirty="0" err="1"/>
              <a:t>we’re</a:t>
            </a:r>
            <a:r>
              <a:rPr lang="nb-NO" b="0" dirty="0"/>
              <a:t> </a:t>
            </a:r>
            <a:r>
              <a:rPr lang="nb-NO" b="0" dirty="0" err="1"/>
              <a:t>betting</a:t>
            </a:r>
            <a:r>
              <a:rPr lang="nb-NO" b="0" dirty="0"/>
              <a:t> </a:t>
            </a:r>
            <a:r>
              <a:rPr lang="nb-NO" b="0" dirty="0" err="1"/>
              <a:t>that</a:t>
            </a:r>
            <a:r>
              <a:rPr lang="nb-NO" b="0" dirty="0"/>
              <a:t> </a:t>
            </a:r>
            <a:r>
              <a:rPr lang="nb-NO" b="0" dirty="0" err="1"/>
              <a:t>it’s</a:t>
            </a:r>
            <a:r>
              <a:rPr lang="nb-NO" b="0" dirty="0"/>
              <a:t> a </a:t>
            </a:r>
            <a:r>
              <a:rPr lang="nb-NO" b="0" dirty="0" err="1"/>
              <a:t>transient</a:t>
            </a:r>
            <a:r>
              <a:rPr lang="nb-NO" b="0" dirty="0"/>
              <a:t> </a:t>
            </a:r>
            <a:r>
              <a:rPr lang="nb-NO" b="0" dirty="0" err="1"/>
              <a:t>error</a:t>
            </a:r>
            <a:r>
              <a:rPr lang="nb-NO" b="0" dirty="0"/>
              <a:t>. The </a:t>
            </a:r>
            <a:r>
              <a:rPr lang="nb-NO" b="0" dirty="0" err="1"/>
              <a:t>realism</a:t>
            </a:r>
            <a:r>
              <a:rPr lang="nb-NO" b="0" dirty="0"/>
              <a:t> </a:t>
            </a:r>
            <a:r>
              <a:rPr lang="nb-NO" b="0" dirty="0" err="1"/>
              <a:t>of</a:t>
            </a:r>
            <a:r>
              <a:rPr lang="nb-NO" b="0" dirty="0"/>
              <a:t> </a:t>
            </a:r>
            <a:r>
              <a:rPr lang="nb-NO" b="0" dirty="0" err="1"/>
              <a:t>that</a:t>
            </a:r>
            <a:r>
              <a:rPr lang="nb-NO" b="0" dirty="0"/>
              <a:t> is </a:t>
            </a:r>
            <a:r>
              <a:rPr lang="nb-NO" b="0" dirty="0" err="1"/>
              <a:t>going</a:t>
            </a:r>
            <a:r>
              <a:rPr lang="nb-NO" b="0" dirty="0"/>
              <a:t> to </a:t>
            </a:r>
            <a:r>
              <a:rPr lang="nb-NO" b="0" dirty="0" err="1"/>
              <a:t>depend</a:t>
            </a:r>
            <a:r>
              <a:rPr lang="nb-NO" b="0" dirty="0"/>
              <a:t> </a:t>
            </a:r>
            <a:r>
              <a:rPr lang="nb-NO" b="0" dirty="0" err="1"/>
              <a:t>on</a:t>
            </a:r>
            <a:r>
              <a:rPr lang="nb-NO" b="0" dirty="0"/>
              <a:t> </a:t>
            </a:r>
            <a:r>
              <a:rPr lang="nb-NO" b="0" dirty="0" err="1"/>
              <a:t>the</a:t>
            </a:r>
            <a:r>
              <a:rPr lang="nb-NO" b="0" dirty="0"/>
              <a:t> </a:t>
            </a:r>
            <a:r>
              <a:rPr lang="nb-NO" b="0" dirty="0" err="1"/>
              <a:t>context</a:t>
            </a:r>
            <a:r>
              <a:rPr lang="nb-NO" b="0" dirty="0"/>
              <a:t> </a:t>
            </a:r>
            <a:r>
              <a:rPr lang="nb-NO" b="0" dirty="0" err="1"/>
              <a:t>you’re</a:t>
            </a:r>
            <a:r>
              <a:rPr lang="nb-NO" b="0" dirty="0"/>
              <a:t> in.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177</a:t>
            </a:fld>
            <a:endParaRPr lang="en-US"/>
          </a:p>
        </p:txBody>
      </p:sp>
    </p:spTree>
    <p:extLst>
      <p:ext uri="{BB962C8B-B14F-4D97-AF65-F5344CB8AC3E}">
        <p14:creationId xmlns:p14="http://schemas.microsoft.com/office/powerpoint/2010/main" val="316897479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And </a:t>
            </a:r>
            <a:r>
              <a:rPr lang="nb-NO" b="0" dirty="0" err="1"/>
              <a:t>perhaps</a:t>
            </a:r>
            <a:r>
              <a:rPr lang="nb-NO" b="0" dirty="0"/>
              <a:t> </a:t>
            </a:r>
            <a:r>
              <a:rPr lang="nb-NO" b="0" dirty="0" err="1"/>
              <a:t>you’ve</a:t>
            </a:r>
            <a:r>
              <a:rPr lang="nb-NO" b="0" dirty="0"/>
              <a:t> </a:t>
            </a:r>
            <a:r>
              <a:rPr lang="nb-NO" b="0" dirty="0" err="1"/>
              <a:t>heard</a:t>
            </a:r>
            <a:r>
              <a:rPr lang="nb-NO" b="0" dirty="0"/>
              <a:t> </a:t>
            </a:r>
            <a:r>
              <a:rPr lang="nb-NO" b="0" dirty="0" err="1"/>
              <a:t>of</a:t>
            </a:r>
            <a:r>
              <a:rPr lang="nb-NO" b="0" dirty="0"/>
              <a:t> </a:t>
            </a:r>
            <a:r>
              <a:rPr lang="nb-NO" b="0" dirty="0" err="1"/>
              <a:t>circuit</a:t>
            </a:r>
            <a:r>
              <a:rPr lang="nb-NO" b="0" dirty="0"/>
              <a:t> breaker as </a:t>
            </a:r>
            <a:r>
              <a:rPr lang="nb-NO" b="0" dirty="0" err="1"/>
              <a:t>well</a:t>
            </a:r>
            <a:r>
              <a:rPr lang="nb-NO" b="0" dirty="0"/>
              <a:t>, </a:t>
            </a:r>
            <a:r>
              <a:rPr lang="nb-NO" b="0" dirty="0" err="1"/>
              <a:t>which</a:t>
            </a:r>
            <a:r>
              <a:rPr lang="nb-NO" b="0" dirty="0"/>
              <a:t> </a:t>
            </a:r>
            <a:r>
              <a:rPr lang="nb-NO" b="0" dirty="0" err="1"/>
              <a:t>basically</a:t>
            </a:r>
            <a:r>
              <a:rPr lang="nb-NO" b="0" dirty="0"/>
              <a:t> </a:t>
            </a:r>
            <a:r>
              <a:rPr lang="nb-NO" b="0" dirty="0" err="1"/>
              <a:t>means</a:t>
            </a:r>
            <a:r>
              <a:rPr lang="nb-NO" b="0" dirty="0"/>
              <a:t> </a:t>
            </a:r>
            <a:r>
              <a:rPr lang="nb-NO" b="0" dirty="0" err="1"/>
              <a:t>that</a:t>
            </a:r>
            <a:r>
              <a:rPr lang="nb-NO" b="0" dirty="0"/>
              <a:t> </a:t>
            </a:r>
            <a:r>
              <a:rPr lang="nb-NO" b="0" dirty="0" err="1"/>
              <a:t>you</a:t>
            </a:r>
            <a:r>
              <a:rPr lang="nb-NO" b="0" dirty="0"/>
              <a:t> </a:t>
            </a:r>
            <a:r>
              <a:rPr lang="nb-NO" b="0" dirty="0" err="1"/>
              <a:t>give</a:t>
            </a:r>
            <a:r>
              <a:rPr lang="nb-NO" b="0" dirty="0"/>
              <a:t> up </a:t>
            </a:r>
            <a:r>
              <a:rPr lang="nb-NO" b="0" dirty="0" err="1"/>
              <a:t>trying</a:t>
            </a:r>
            <a:r>
              <a:rPr lang="nb-NO" b="0" dirty="0"/>
              <a:t> for a </a:t>
            </a:r>
            <a:r>
              <a:rPr lang="nb-NO" b="0" dirty="0" err="1"/>
              <a:t>while</a:t>
            </a:r>
            <a:r>
              <a:rPr lang="nb-NO" b="0" dirty="0"/>
              <a:t> to </a:t>
            </a:r>
            <a:r>
              <a:rPr lang="nb-NO" b="0" dirty="0" err="1"/>
              <a:t>give</a:t>
            </a:r>
            <a:r>
              <a:rPr lang="nb-NO" b="0" dirty="0"/>
              <a:t> </a:t>
            </a:r>
            <a:r>
              <a:rPr lang="nb-NO" b="0" dirty="0" err="1"/>
              <a:t>the</a:t>
            </a:r>
            <a:r>
              <a:rPr lang="nb-NO" b="0" dirty="0"/>
              <a:t> server a </a:t>
            </a:r>
            <a:r>
              <a:rPr lang="nb-NO" b="0" dirty="0" err="1"/>
              <a:t>chance</a:t>
            </a:r>
            <a:r>
              <a:rPr lang="nb-NO" b="0" dirty="0"/>
              <a:t> to </a:t>
            </a:r>
            <a:r>
              <a:rPr lang="nb-NO" b="0" dirty="0" err="1"/>
              <a:t>get</a:t>
            </a:r>
            <a:r>
              <a:rPr lang="nb-NO" b="0" dirty="0"/>
              <a:t> back up.</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178</a:t>
            </a:fld>
            <a:endParaRPr lang="en-US"/>
          </a:p>
        </p:txBody>
      </p:sp>
    </p:spTree>
    <p:extLst>
      <p:ext uri="{BB962C8B-B14F-4D97-AF65-F5344CB8AC3E}">
        <p14:creationId xmlns:p14="http://schemas.microsoft.com/office/powerpoint/2010/main" val="350020893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And </a:t>
            </a:r>
            <a:r>
              <a:rPr lang="nb-NO" b="0" dirty="0" err="1"/>
              <a:t>there</a:t>
            </a:r>
            <a:r>
              <a:rPr lang="nb-NO" b="0" dirty="0"/>
              <a:t> </a:t>
            </a:r>
            <a:r>
              <a:rPr lang="nb-NO" b="0" dirty="0" err="1"/>
              <a:t>are</a:t>
            </a:r>
            <a:r>
              <a:rPr lang="nb-NO" b="0" dirty="0"/>
              <a:t> more, </a:t>
            </a:r>
            <a:r>
              <a:rPr lang="nb-NO" b="0" dirty="0" err="1"/>
              <a:t>but</a:t>
            </a:r>
            <a:r>
              <a:rPr lang="nb-NO" b="0" dirty="0"/>
              <a:t> </a:t>
            </a:r>
            <a:r>
              <a:rPr lang="nb-NO" b="0" dirty="0" err="1"/>
              <a:t>we</a:t>
            </a:r>
            <a:r>
              <a:rPr lang="nb-NO" b="0" dirty="0"/>
              <a:t> </a:t>
            </a:r>
            <a:r>
              <a:rPr lang="nb-NO" b="0" dirty="0" err="1"/>
              <a:t>can’t</a:t>
            </a:r>
            <a:r>
              <a:rPr lang="nb-NO" b="0" dirty="0"/>
              <a:t> cover </a:t>
            </a:r>
            <a:r>
              <a:rPr lang="nb-NO" b="0" dirty="0" err="1"/>
              <a:t>them</a:t>
            </a:r>
            <a:r>
              <a:rPr lang="nb-NO" b="0" dirty="0"/>
              <a:t> all.</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179</a:t>
            </a:fld>
            <a:endParaRPr lang="en-US"/>
          </a:p>
        </p:txBody>
      </p:sp>
    </p:spTree>
    <p:extLst>
      <p:ext uri="{BB962C8B-B14F-4D97-AF65-F5344CB8AC3E}">
        <p14:creationId xmlns:p14="http://schemas.microsoft.com/office/powerpoint/2010/main" val="1407542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So in a sense, our API is strictly a metadata API.</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18</a:t>
            </a:fld>
            <a:endParaRPr lang="en-US"/>
          </a:p>
        </p:txBody>
      </p:sp>
    </p:spTree>
    <p:extLst>
      <p:ext uri="{BB962C8B-B14F-4D97-AF65-F5344CB8AC3E}">
        <p14:creationId xmlns:p14="http://schemas.microsoft.com/office/powerpoint/2010/main" val="168361828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180</a:t>
            </a:fld>
            <a:endParaRPr lang="en-US"/>
          </a:p>
        </p:txBody>
      </p:sp>
    </p:spTree>
    <p:extLst>
      <p:ext uri="{BB962C8B-B14F-4D97-AF65-F5344CB8AC3E}">
        <p14:creationId xmlns:p14="http://schemas.microsoft.com/office/powerpoint/2010/main" val="379260706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The first </a:t>
            </a:r>
            <a:r>
              <a:rPr lang="nb-NO" b="0" dirty="0" err="1"/>
              <a:t>question</a:t>
            </a:r>
            <a:r>
              <a:rPr lang="nb-NO" b="0" dirty="0"/>
              <a:t> to ask is «do </a:t>
            </a:r>
            <a:r>
              <a:rPr lang="nb-NO" b="0" dirty="0" err="1"/>
              <a:t>we</a:t>
            </a:r>
            <a:r>
              <a:rPr lang="nb-NO" b="0" dirty="0"/>
              <a:t> </a:t>
            </a:r>
            <a:r>
              <a:rPr lang="nb-NO" b="0" dirty="0" err="1"/>
              <a:t>need</a:t>
            </a:r>
            <a:r>
              <a:rPr lang="nb-NO" b="0" dirty="0"/>
              <a:t> </a:t>
            </a:r>
            <a:r>
              <a:rPr lang="nb-NO" b="0" dirty="0" err="1"/>
              <a:t>the</a:t>
            </a:r>
            <a:r>
              <a:rPr lang="nb-NO" b="0" dirty="0"/>
              <a:t> </a:t>
            </a:r>
            <a:r>
              <a:rPr lang="nb-NO" b="0" dirty="0" err="1"/>
              <a:t>result</a:t>
            </a:r>
            <a:r>
              <a:rPr lang="nb-NO" b="0" dirty="0"/>
              <a:t>»? </a:t>
            </a:r>
            <a:r>
              <a:rPr lang="nb-NO" b="0" dirty="0" err="1"/>
              <a:t>Can</a:t>
            </a:r>
            <a:r>
              <a:rPr lang="nb-NO" b="0" dirty="0"/>
              <a:t> </a:t>
            </a:r>
            <a:r>
              <a:rPr lang="nb-NO" b="0" dirty="0" err="1"/>
              <a:t>we</a:t>
            </a:r>
            <a:r>
              <a:rPr lang="nb-NO" b="0" dirty="0"/>
              <a:t> </a:t>
            </a:r>
            <a:r>
              <a:rPr lang="nb-NO" b="0" dirty="0" err="1"/>
              <a:t>avoid</a:t>
            </a:r>
            <a:r>
              <a:rPr lang="nb-NO" b="0" dirty="0"/>
              <a:t> </a:t>
            </a:r>
            <a:r>
              <a:rPr lang="nb-NO" b="0" dirty="0" err="1"/>
              <a:t>making</a:t>
            </a:r>
            <a:r>
              <a:rPr lang="nb-NO" b="0" dirty="0"/>
              <a:t> </a:t>
            </a:r>
            <a:r>
              <a:rPr lang="nb-NO" b="0" dirty="0" err="1"/>
              <a:t>the</a:t>
            </a:r>
            <a:r>
              <a:rPr lang="nb-NO" b="0" dirty="0"/>
              <a:t> </a:t>
            </a:r>
            <a:r>
              <a:rPr lang="nb-NO" b="0" dirty="0" err="1"/>
              <a:t>call</a:t>
            </a:r>
            <a:r>
              <a:rPr lang="nb-NO" b="0" dirty="0"/>
              <a:t> at all?</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181</a:t>
            </a:fld>
            <a:endParaRPr lang="en-US"/>
          </a:p>
        </p:txBody>
      </p:sp>
    </p:spTree>
    <p:extLst>
      <p:ext uri="{BB962C8B-B14F-4D97-AF65-F5344CB8AC3E}">
        <p14:creationId xmlns:p14="http://schemas.microsoft.com/office/powerpoint/2010/main" val="14751398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Or </a:t>
            </a:r>
            <a:r>
              <a:rPr lang="nb-NO" b="0" dirty="0" err="1"/>
              <a:t>perhaps</a:t>
            </a:r>
            <a:r>
              <a:rPr lang="nb-NO" b="0" dirty="0"/>
              <a:t> </a:t>
            </a:r>
            <a:r>
              <a:rPr lang="nb-NO" b="0" dirty="0" err="1"/>
              <a:t>better</a:t>
            </a:r>
            <a:r>
              <a:rPr lang="nb-NO" b="0" dirty="0"/>
              <a:t>, «</a:t>
            </a:r>
            <a:r>
              <a:rPr lang="nb-NO" b="0" dirty="0" err="1"/>
              <a:t>how</a:t>
            </a:r>
            <a:r>
              <a:rPr lang="nb-NO" b="0" dirty="0"/>
              <a:t> </a:t>
            </a:r>
            <a:r>
              <a:rPr lang="nb-NO" b="0" dirty="0" err="1"/>
              <a:t>badly</a:t>
            </a:r>
            <a:r>
              <a:rPr lang="nb-NO" b="0" dirty="0"/>
              <a:t> do </a:t>
            </a:r>
            <a:r>
              <a:rPr lang="nb-NO" b="0" dirty="0" err="1"/>
              <a:t>we</a:t>
            </a:r>
            <a:r>
              <a:rPr lang="nb-NO" b="0" dirty="0"/>
              <a:t> </a:t>
            </a:r>
            <a:r>
              <a:rPr lang="nb-NO" b="0" dirty="0" err="1"/>
              <a:t>need</a:t>
            </a:r>
            <a:r>
              <a:rPr lang="nb-NO" b="0" dirty="0"/>
              <a:t> it»? </a:t>
            </a:r>
            <a:r>
              <a:rPr lang="nb-NO" b="0" dirty="0" err="1"/>
              <a:t>Presumably</a:t>
            </a:r>
            <a:r>
              <a:rPr lang="nb-NO" b="0" dirty="0"/>
              <a:t> </a:t>
            </a:r>
            <a:r>
              <a:rPr lang="nb-NO" b="0" dirty="0" err="1"/>
              <a:t>we</a:t>
            </a:r>
            <a:r>
              <a:rPr lang="nb-NO" b="0" dirty="0"/>
              <a:t> </a:t>
            </a:r>
            <a:r>
              <a:rPr lang="nb-NO" b="0" dirty="0" err="1"/>
              <a:t>need</a:t>
            </a:r>
            <a:r>
              <a:rPr lang="nb-NO" b="0" dirty="0"/>
              <a:t> it a </a:t>
            </a:r>
            <a:r>
              <a:rPr lang="nb-NO" b="0" dirty="0" err="1"/>
              <a:t>little</a:t>
            </a:r>
            <a:r>
              <a:rPr lang="nb-NO" b="0" dirty="0"/>
              <a:t>, </a:t>
            </a:r>
            <a:r>
              <a:rPr lang="nb-NO" b="0" dirty="0" err="1"/>
              <a:t>perhaps</a:t>
            </a:r>
            <a:r>
              <a:rPr lang="nb-NO" b="0" dirty="0"/>
              <a:t> </a:t>
            </a:r>
            <a:r>
              <a:rPr lang="nb-NO" b="0" dirty="0" err="1"/>
              <a:t>we</a:t>
            </a:r>
            <a:r>
              <a:rPr lang="nb-NO" b="0" dirty="0"/>
              <a:t> </a:t>
            </a:r>
            <a:r>
              <a:rPr lang="nb-NO" b="0" dirty="0" err="1"/>
              <a:t>need</a:t>
            </a:r>
            <a:r>
              <a:rPr lang="nb-NO" b="0" dirty="0"/>
              <a:t> it a lot. </a:t>
            </a:r>
            <a:r>
              <a:rPr lang="nb-NO" b="0" dirty="0" err="1"/>
              <a:t>That’s</a:t>
            </a:r>
            <a:r>
              <a:rPr lang="nb-NO" b="0" dirty="0"/>
              <a:t> </a:t>
            </a:r>
            <a:r>
              <a:rPr lang="nb-NO" b="0" dirty="0" err="1"/>
              <a:t>going</a:t>
            </a:r>
            <a:r>
              <a:rPr lang="nb-NO" b="0" dirty="0"/>
              <a:t> to matter for </a:t>
            </a:r>
            <a:r>
              <a:rPr lang="nb-NO" b="0" dirty="0" err="1"/>
              <a:t>the</a:t>
            </a:r>
            <a:r>
              <a:rPr lang="nb-NO" b="0" dirty="0"/>
              <a:t> </a:t>
            </a:r>
            <a:r>
              <a:rPr lang="nb-NO" b="0" dirty="0" err="1"/>
              <a:t>strategy</a:t>
            </a:r>
            <a:r>
              <a:rPr lang="nb-NO" b="0" dirty="0"/>
              <a:t> </a:t>
            </a:r>
            <a:r>
              <a:rPr lang="nb-NO" b="0" dirty="0" err="1"/>
              <a:t>we</a:t>
            </a:r>
            <a:r>
              <a:rPr lang="nb-NO" b="0" dirty="0"/>
              <a:t> </a:t>
            </a:r>
            <a:r>
              <a:rPr lang="nb-NO" b="0" dirty="0" err="1"/>
              <a:t>choose</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182</a:t>
            </a:fld>
            <a:endParaRPr lang="en-US"/>
          </a:p>
        </p:txBody>
      </p:sp>
    </p:spTree>
    <p:extLst>
      <p:ext uri="{BB962C8B-B14F-4D97-AF65-F5344CB8AC3E}">
        <p14:creationId xmlns:p14="http://schemas.microsoft.com/office/powerpoint/2010/main" val="152518282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If </a:t>
            </a:r>
            <a:r>
              <a:rPr lang="nb-NO" b="0" dirty="0" err="1"/>
              <a:t>we</a:t>
            </a:r>
            <a:r>
              <a:rPr lang="nb-NO" b="0" dirty="0"/>
              <a:t> </a:t>
            </a:r>
            <a:r>
              <a:rPr lang="nb-NO" b="0" dirty="0" err="1"/>
              <a:t>don’t</a:t>
            </a:r>
            <a:r>
              <a:rPr lang="nb-NO" b="0" dirty="0"/>
              <a:t> </a:t>
            </a:r>
            <a:r>
              <a:rPr lang="nb-NO" b="0" dirty="0" err="1"/>
              <a:t>need</a:t>
            </a:r>
            <a:r>
              <a:rPr lang="nb-NO" b="0" dirty="0"/>
              <a:t> it </a:t>
            </a:r>
            <a:r>
              <a:rPr lang="nb-NO" b="0" dirty="0" err="1"/>
              <a:t>that</a:t>
            </a:r>
            <a:r>
              <a:rPr lang="nb-NO" b="0" dirty="0"/>
              <a:t> </a:t>
            </a:r>
            <a:r>
              <a:rPr lang="nb-NO" b="0" dirty="0" err="1"/>
              <a:t>badly</a:t>
            </a:r>
            <a:r>
              <a:rPr lang="nb-NO" b="0" dirty="0"/>
              <a:t>, </a:t>
            </a:r>
            <a:r>
              <a:rPr lang="nb-NO" b="0" dirty="0" err="1"/>
              <a:t>perhaps</a:t>
            </a:r>
            <a:r>
              <a:rPr lang="nb-NO" b="0" dirty="0"/>
              <a:t> </a:t>
            </a:r>
            <a:r>
              <a:rPr lang="nb-NO" b="0" dirty="0" err="1"/>
              <a:t>we</a:t>
            </a:r>
            <a:r>
              <a:rPr lang="nb-NO" b="0" dirty="0"/>
              <a:t> </a:t>
            </a:r>
            <a:r>
              <a:rPr lang="nb-NO" b="0" dirty="0" err="1"/>
              <a:t>can</a:t>
            </a:r>
            <a:r>
              <a:rPr lang="nb-NO" b="0" dirty="0"/>
              <a:t> make do </a:t>
            </a:r>
            <a:r>
              <a:rPr lang="nb-NO" b="0" dirty="0" err="1"/>
              <a:t>with</a:t>
            </a:r>
            <a:r>
              <a:rPr lang="nb-NO" b="0" dirty="0"/>
              <a:t> a </a:t>
            </a:r>
            <a:r>
              <a:rPr lang="nb-NO" b="0" dirty="0" err="1"/>
              <a:t>short</a:t>
            </a:r>
            <a:r>
              <a:rPr lang="nb-NO" b="0" dirty="0"/>
              <a:t> </a:t>
            </a:r>
            <a:r>
              <a:rPr lang="nb-NO" b="0" dirty="0" err="1"/>
              <a:t>timeout</a:t>
            </a:r>
            <a:r>
              <a:rPr lang="nb-NO" b="0" dirty="0"/>
              <a:t> and a </a:t>
            </a:r>
            <a:r>
              <a:rPr lang="nb-NO" b="0" dirty="0" err="1"/>
              <a:t>default</a:t>
            </a:r>
            <a:r>
              <a:rPr lang="nb-NO" b="0" dirty="0"/>
              <a:t> </a:t>
            </a:r>
            <a:r>
              <a:rPr lang="nb-NO" b="0" dirty="0" err="1"/>
              <a:t>value</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183</a:t>
            </a:fld>
            <a:endParaRPr lang="en-US"/>
          </a:p>
        </p:txBody>
      </p:sp>
    </p:spTree>
    <p:extLst>
      <p:ext uri="{BB962C8B-B14F-4D97-AF65-F5344CB8AC3E}">
        <p14:creationId xmlns:p14="http://schemas.microsoft.com/office/powerpoint/2010/main" val="8190151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Or </a:t>
            </a:r>
            <a:r>
              <a:rPr lang="nb-NO" b="0" dirty="0" err="1"/>
              <a:t>you</a:t>
            </a:r>
            <a:r>
              <a:rPr lang="nb-NO" b="0" dirty="0"/>
              <a:t> </a:t>
            </a:r>
            <a:r>
              <a:rPr lang="nb-NO" b="0" dirty="0" err="1"/>
              <a:t>might</a:t>
            </a:r>
            <a:r>
              <a:rPr lang="nb-NO" b="0" dirty="0"/>
              <a:t> be </a:t>
            </a:r>
            <a:r>
              <a:rPr lang="nb-NO" b="0" dirty="0" err="1"/>
              <a:t>able</a:t>
            </a:r>
            <a:r>
              <a:rPr lang="nb-NO" b="0" dirty="0"/>
              <a:t> to </a:t>
            </a:r>
            <a:r>
              <a:rPr lang="nb-NO" b="0" dirty="0" err="1"/>
              <a:t>use</a:t>
            </a:r>
            <a:r>
              <a:rPr lang="nb-NO" b="0" dirty="0"/>
              <a:t> a </a:t>
            </a:r>
            <a:r>
              <a:rPr lang="nb-NO" b="0" dirty="0" err="1"/>
              <a:t>cached</a:t>
            </a:r>
            <a:r>
              <a:rPr lang="nb-NO" b="0" dirty="0"/>
              <a:t> </a:t>
            </a:r>
            <a:r>
              <a:rPr lang="nb-NO" b="0" dirty="0" err="1"/>
              <a:t>value</a:t>
            </a:r>
            <a:r>
              <a:rPr lang="nb-NO" b="0" dirty="0"/>
              <a:t>. </a:t>
            </a:r>
            <a:r>
              <a:rPr lang="nb-NO" b="0" dirty="0" err="1"/>
              <a:t>That</a:t>
            </a:r>
            <a:r>
              <a:rPr lang="nb-NO" b="0" dirty="0"/>
              <a:t> </a:t>
            </a:r>
            <a:r>
              <a:rPr lang="nb-NO" b="0" dirty="0" err="1"/>
              <a:t>way</a:t>
            </a:r>
            <a:r>
              <a:rPr lang="nb-NO" b="0" dirty="0"/>
              <a:t>, </a:t>
            </a:r>
            <a:r>
              <a:rPr lang="nb-NO" b="0" dirty="0" err="1"/>
              <a:t>you</a:t>
            </a:r>
            <a:r>
              <a:rPr lang="nb-NO" b="0" dirty="0"/>
              <a:t> </a:t>
            </a:r>
            <a:r>
              <a:rPr lang="nb-NO" b="0" dirty="0" err="1"/>
              <a:t>will</a:t>
            </a:r>
            <a:r>
              <a:rPr lang="nb-NO" b="0" dirty="0"/>
              <a:t> </a:t>
            </a:r>
            <a:r>
              <a:rPr lang="nb-NO" b="0" dirty="0" err="1"/>
              <a:t>avoid</a:t>
            </a:r>
            <a:r>
              <a:rPr lang="nb-NO" b="0" dirty="0"/>
              <a:t> </a:t>
            </a:r>
            <a:r>
              <a:rPr lang="nb-NO" b="0" dirty="0" err="1"/>
              <a:t>making</a:t>
            </a:r>
            <a:r>
              <a:rPr lang="nb-NO" b="0" dirty="0"/>
              <a:t> a </a:t>
            </a:r>
            <a:r>
              <a:rPr lang="nb-NO" b="0" dirty="0" err="1"/>
              <a:t>bunch</a:t>
            </a:r>
            <a:r>
              <a:rPr lang="nb-NO" b="0" dirty="0"/>
              <a:t> </a:t>
            </a:r>
            <a:r>
              <a:rPr lang="nb-NO" b="0" dirty="0" err="1"/>
              <a:t>of</a:t>
            </a:r>
            <a:r>
              <a:rPr lang="nb-NO" b="0" dirty="0"/>
              <a:t> </a:t>
            </a:r>
            <a:r>
              <a:rPr lang="nb-NO" b="0" dirty="0" err="1"/>
              <a:t>calls</a:t>
            </a:r>
            <a:r>
              <a:rPr lang="nb-NO" b="0" dirty="0"/>
              <a:t> </a:t>
            </a:r>
            <a:r>
              <a:rPr lang="nb-NO" b="0" dirty="0" err="1"/>
              <a:t>that</a:t>
            </a:r>
            <a:r>
              <a:rPr lang="nb-NO" b="0" dirty="0"/>
              <a:t> </a:t>
            </a:r>
            <a:r>
              <a:rPr lang="nb-NO" b="0" dirty="0" err="1"/>
              <a:t>take</a:t>
            </a:r>
            <a:r>
              <a:rPr lang="nb-NO" b="0" dirty="0"/>
              <a:t> up </a:t>
            </a:r>
            <a:r>
              <a:rPr lang="nb-NO" b="0" dirty="0" err="1"/>
              <a:t>resources</a:t>
            </a:r>
            <a:r>
              <a:rPr lang="nb-NO" b="0" dirty="0"/>
              <a:t> and </a:t>
            </a:r>
            <a:r>
              <a:rPr lang="nb-NO" b="0" dirty="0" err="1"/>
              <a:t>could</a:t>
            </a:r>
            <a:r>
              <a:rPr lang="nb-NO" b="0" dirty="0"/>
              <a:t> </a:t>
            </a:r>
            <a:r>
              <a:rPr lang="nb-NO" b="0" dirty="0" err="1"/>
              <a:t>potentially</a:t>
            </a:r>
            <a:r>
              <a:rPr lang="nb-NO" b="0" dirty="0"/>
              <a:t> </a:t>
            </a:r>
            <a:r>
              <a:rPr lang="nb-NO" b="0" dirty="0" err="1"/>
              <a:t>fail</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184</a:t>
            </a:fld>
            <a:endParaRPr lang="en-US"/>
          </a:p>
        </p:txBody>
      </p:sp>
    </p:spTree>
    <p:extLst>
      <p:ext uri="{BB962C8B-B14F-4D97-AF65-F5344CB8AC3E}">
        <p14:creationId xmlns:p14="http://schemas.microsoft.com/office/powerpoint/2010/main" val="131986040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In </a:t>
            </a:r>
            <a:r>
              <a:rPr lang="nb-NO" b="0" dirty="0" err="1"/>
              <a:t>fact</a:t>
            </a:r>
            <a:r>
              <a:rPr lang="nb-NO" b="0" dirty="0"/>
              <a:t>, I </a:t>
            </a:r>
            <a:r>
              <a:rPr lang="nb-NO" b="0" dirty="0" err="1"/>
              <a:t>want</a:t>
            </a:r>
            <a:r>
              <a:rPr lang="nb-NO" b="0" dirty="0"/>
              <a:t> to </a:t>
            </a:r>
            <a:r>
              <a:rPr lang="nb-NO" b="0" dirty="0" err="1"/>
              <a:t>add</a:t>
            </a:r>
            <a:r>
              <a:rPr lang="nb-NO" b="0" dirty="0"/>
              <a:t> a </a:t>
            </a:r>
            <a:r>
              <a:rPr lang="nb-NO" b="0" dirty="0" err="1"/>
              <a:t>few</a:t>
            </a:r>
            <a:r>
              <a:rPr lang="nb-NO" b="0" dirty="0"/>
              <a:t> more </a:t>
            </a:r>
            <a:r>
              <a:rPr lang="nb-NO" b="0" dirty="0" err="1"/>
              <a:t>words</a:t>
            </a:r>
            <a:r>
              <a:rPr lang="nb-NO" b="0" dirty="0"/>
              <a:t> </a:t>
            </a:r>
            <a:r>
              <a:rPr lang="nb-NO" b="0" dirty="0" err="1"/>
              <a:t>about</a:t>
            </a:r>
            <a:r>
              <a:rPr lang="nb-NO" b="0" dirty="0"/>
              <a:t> </a:t>
            </a:r>
            <a:r>
              <a:rPr lang="nb-NO" b="0" dirty="0" err="1"/>
              <a:t>caching</a:t>
            </a:r>
            <a:r>
              <a:rPr lang="nb-NO" b="0" dirty="0"/>
              <a:t>. </a:t>
            </a:r>
            <a:r>
              <a:rPr lang="nb-NO" b="0" dirty="0" err="1"/>
              <a:t>I’m</a:t>
            </a:r>
            <a:r>
              <a:rPr lang="nb-NO" b="0" dirty="0"/>
              <a:t> sure </a:t>
            </a:r>
            <a:r>
              <a:rPr lang="nb-NO" b="0" dirty="0" err="1"/>
              <a:t>you</a:t>
            </a:r>
            <a:r>
              <a:rPr lang="nb-NO" b="0" dirty="0"/>
              <a:t> do </a:t>
            </a:r>
            <a:r>
              <a:rPr lang="nb-NO" b="0" dirty="0" err="1"/>
              <a:t>caching</a:t>
            </a:r>
            <a:r>
              <a:rPr lang="nb-NO" b="0" dirty="0"/>
              <a:t> </a:t>
            </a:r>
            <a:r>
              <a:rPr lang="nb-NO" b="0" dirty="0" err="1"/>
              <a:t>already</a:t>
            </a:r>
            <a:r>
              <a:rPr lang="nb-NO" b="0" dirty="0"/>
              <a:t>, </a:t>
            </a:r>
            <a:r>
              <a:rPr lang="nb-NO" b="0" dirty="0" err="1"/>
              <a:t>but</a:t>
            </a:r>
            <a:r>
              <a:rPr lang="nb-NO" b="0" dirty="0"/>
              <a:t> still. It’s an </a:t>
            </a:r>
            <a:r>
              <a:rPr lang="nb-NO" b="0" dirty="0" err="1"/>
              <a:t>important</a:t>
            </a:r>
            <a:r>
              <a:rPr lang="nb-NO" b="0" dirty="0"/>
              <a:t> </a:t>
            </a:r>
            <a:r>
              <a:rPr lang="nb-NO" b="0" dirty="0" err="1"/>
              <a:t>technique</a:t>
            </a:r>
            <a:r>
              <a:rPr lang="nb-NO" b="0" dirty="0"/>
              <a:t>. So in a </a:t>
            </a:r>
            <a:r>
              <a:rPr lang="nb-NO" b="0" dirty="0" err="1"/>
              <a:t>sense</a:t>
            </a:r>
            <a:r>
              <a:rPr lang="nb-NO" b="0" dirty="0"/>
              <a:t> </a:t>
            </a:r>
            <a:r>
              <a:rPr lang="nb-NO" b="0" dirty="0" err="1"/>
              <a:t>it’s</a:t>
            </a:r>
            <a:r>
              <a:rPr lang="nb-NO" b="0" dirty="0"/>
              <a:t> just a </a:t>
            </a:r>
            <a:r>
              <a:rPr lang="nb-NO" b="0" dirty="0" err="1"/>
              <a:t>controlled</a:t>
            </a:r>
            <a:r>
              <a:rPr lang="nb-NO" b="0" dirty="0"/>
              <a:t> </a:t>
            </a:r>
            <a:r>
              <a:rPr lang="nb-NO" b="0" dirty="0" err="1"/>
              <a:t>memory</a:t>
            </a:r>
            <a:r>
              <a:rPr lang="nb-NO" b="0" dirty="0"/>
              <a:t> </a:t>
            </a:r>
            <a:r>
              <a:rPr lang="nb-NO" b="0" dirty="0" err="1"/>
              <a:t>leak</a:t>
            </a:r>
            <a:r>
              <a:rPr lang="nb-NO" b="0" dirty="0"/>
              <a:t>, </a:t>
            </a:r>
            <a:r>
              <a:rPr lang="nb-NO" b="0" dirty="0" err="1"/>
              <a:t>but</a:t>
            </a:r>
            <a:r>
              <a:rPr lang="nb-NO" b="0" dirty="0"/>
              <a:t> still, it </a:t>
            </a:r>
            <a:r>
              <a:rPr lang="nb-NO" b="0" dirty="0" err="1"/>
              <a:t>can</a:t>
            </a:r>
            <a:r>
              <a:rPr lang="nb-NO" b="0" dirty="0"/>
              <a:t> be so </a:t>
            </a:r>
            <a:r>
              <a:rPr lang="nb-NO" b="0" dirty="0" err="1"/>
              <a:t>effective</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185</a:t>
            </a:fld>
            <a:endParaRPr lang="en-US"/>
          </a:p>
        </p:txBody>
      </p:sp>
    </p:spTree>
    <p:extLst>
      <p:ext uri="{BB962C8B-B14F-4D97-AF65-F5344CB8AC3E}">
        <p14:creationId xmlns:p14="http://schemas.microsoft.com/office/powerpoint/2010/main" val="352270946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In </a:t>
            </a:r>
            <a:r>
              <a:rPr lang="nb-NO" b="0" dirty="0" err="1"/>
              <a:t>particular</a:t>
            </a:r>
            <a:r>
              <a:rPr lang="nb-NO" b="0" dirty="0"/>
              <a:t>, I </a:t>
            </a:r>
            <a:r>
              <a:rPr lang="nb-NO" b="0" dirty="0" err="1"/>
              <a:t>want</a:t>
            </a:r>
            <a:r>
              <a:rPr lang="nb-NO" b="0" dirty="0"/>
              <a:t> to </a:t>
            </a:r>
            <a:r>
              <a:rPr lang="nb-NO" b="0" dirty="0" err="1"/>
              <a:t>mention</a:t>
            </a:r>
            <a:r>
              <a:rPr lang="nb-NO" b="0" dirty="0"/>
              <a:t> </a:t>
            </a:r>
            <a:r>
              <a:rPr lang="nb-NO" b="0" dirty="0" err="1"/>
              <a:t>the</a:t>
            </a:r>
            <a:r>
              <a:rPr lang="nb-NO" b="0" dirty="0"/>
              <a:t> </a:t>
            </a:r>
            <a:r>
              <a:rPr lang="nb-NO" b="0" dirty="0" err="1"/>
              <a:t>virtues</a:t>
            </a:r>
            <a:r>
              <a:rPr lang="nb-NO" b="0" dirty="0"/>
              <a:t> </a:t>
            </a:r>
            <a:r>
              <a:rPr lang="nb-NO" b="0" dirty="0" err="1"/>
              <a:t>of</a:t>
            </a:r>
            <a:r>
              <a:rPr lang="nb-NO" b="0" dirty="0"/>
              <a:t> a simple HTTP </a:t>
            </a:r>
            <a:r>
              <a:rPr lang="nb-NO" b="0" dirty="0" err="1"/>
              <a:t>cache</a:t>
            </a:r>
            <a:r>
              <a:rPr lang="nb-NO" b="0" dirty="0"/>
              <a:t>. </a:t>
            </a:r>
            <a:r>
              <a:rPr lang="nb-NO" b="0" dirty="0" err="1"/>
              <a:t>Basically</a:t>
            </a:r>
            <a:r>
              <a:rPr lang="nb-NO" b="0" dirty="0"/>
              <a:t> </a:t>
            </a:r>
            <a:r>
              <a:rPr lang="nb-NO" b="0" dirty="0" err="1"/>
              <a:t>it’s</a:t>
            </a:r>
            <a:r>
              <a:rPr lang="nb-NO" b="0" dirty="0"/>
              <a:t> </a:t>
            </a:r>
            <a:r>
              <a:rPr lang="nb-NO" b="0" dirty="0" err="1"/>
              <a:t>caching</a:t>
            </a:r>
            <a:r>
              <a:rPr lang="nb-NO" b="0" dirty="0"/>
              <a:t> for </a:t>
            </a:r>
            <a:r>
              <a:rPr lang="nb-NO" b="0" dirty="0" err="1"/>
              <a:t>free</a:t>
            </a:r>
            <a:r>
              <a:rPr lang="nb-NO" b="0" dirty="0"/>
              <a:t>. </a:t>
            </a:r>
            <a:r>
              <a:rPr lang="nb-NO" b="0" dirty="0" err="1"/>
              <a:t>You</a:t>
            </a:r>
            <a:r>
              <a:rPr lang="nb-NO" b="0" dirty="0"/>
              <a:t> </a:t>
            </a:r>
            <a:r>
              <a:rPr lang="nb-NO" b="0" dirty="0" err="1"/>
              <a:t>slap</a:t>
            </a:r>
            <a:r>
              <a:rPr lang="nb-NO" b="0" dirty="0"/>
              <a:t> an HTTP </a:t>
            </a:r>
            <a:r>
              <a:rPr lang="nb-NO" b="0" dirty="0" err="1"/>
              <a:t>cache</a:t>
            </a:r>
            <a:r>
              <a:rPr lang="nb-NO" b="0" dirty="0"/>
              <a:t>, </a:t>
            </a:r>
            <a:r>
              <a:rPr lang="nb-NO" b="0" dirty="0" err="1"/>
              <a:t>any</a:t>
            </a:r>
            <a:r>
              <a:rPr lang="nb-NO" b="0" dirty="0"/>
              <a:t> HTTP </a:t>
            </a:r>
            <a:r>
              <a:rPr lang="nb-NO" b="0" dirty="0" err="1"/>
              <a:t>cache</a:t>
            </a:r>
            <a:r>
              <a:rPr lang="nb-NO" b="0" dirty="0"/>
              <a:t>, in front </a:t>
            </a:r>
            <a:r>
              <a:rPr lang="nb-NO" b="0" dirty="0" err="1"/>
              <a:t>of</a:t>
            </a:r>
            <a:r>
              <a:rPr lang="nb-NO" b="0" dirty="0"/>
              <a:t> </a:t>
            </a:r>
            <a:r>
              <a:rPr lang="nb-NO" b="0" dirty="0" err="1"/>
              <a:t>your</a:t>
            </a:r>
            <a:r>
              <a:rPr lang="nb-NO" b="0" dirty="0"/>
              <a:t> API, and </a:t>
            </a:r>
            <a:r>
              <a:rPr lang="nb-NO" b="0" dirty="0" err="1"/>
              <a:t>you</a:t>
            </a:r>
            <a:r>
              <a:rPr lang="nb-NO" b="0" dirty="0"/>
              <a:t> have a versatile </a:t>
            </a:r>
            <a:r>
              <a:rPr lang="nb-NO" b="0" dirty="0" err="1"/>
              <a:t>tool</a:t>
            </a:r>
            <a:r>
              <a:rPr lang="nb-NO" b="0" dirty="0"/>
              <a:t> </a:t>
            </a:r>
            <a:r>
              <a:rPr lang="nb-NO" b="0" dirty="0" err="1"/>
              <a:t>that</a:t>
            </a:r>
            <a:r>
              <a:rPr lang="nb-NO" b="0" dirty="0"/>
              <a:t> </a:t>
            </a:r>
            <a:r>
              <a:rPr lang="nb-NO" b="0" dirty="0" err="1"/>
              <a:t>takes</a:t>
            </a:r>
            <a:r>
              <a:rPr lang="nb-NO" b="0" dirty="0"/>
              <a:t> </a:t>
            </a:r>
            <a:r>
              <a:rPr lang="nb-NO" b="0" dirty="0" err="1"/>
              <a:t>off</a:t>
            </a:r>
            <a:r>
              <a:rPr lang="nb-NO" b="0" dirty="0"/>
              <a:t> a lot </a:t>
            </a:r>
            <a:r>
              <a:rPr lang="nb-NO" b="0" dirty="0" err="1"/>
              <a:t>of</a:t>
            </a:r>
            <a:r>
              <a:rPr lang="nb-NO" b="0" dirty="0"/>
              <a:t> </a:t>
            </a:r>
            <a:r>
              <a:rPr lang="nb-NO" b="0" dirty="0" err="1"/>
              <a:t>load</a:t>
            </a:r>
            <a:r>
              <a:rPr lang="nb-NO" b="0" dirty="0"/>
              <a:t> from </a:t>
            </a:r>
            <a:r>
              <a:rPr lang="nb-NO" b="0" dirty="0" err="1"/>
              <a:t>your</a:t>
            </a:r>
            <a:r>
              <a:rPr lang="nb-NO" b="0" dirty="0"/>
              <a:t> API, </a:t>
            </a:r>
            <a:r>
              <a:rPr lang="nb-NO" b="0" dirty="0" err="1"/>
              <a:t>reducing</a:t>
            </a:r>
            <a:r>
              <a:rPr lang="nb-NO" b="0" dirty="0"/>
              <a:t> </a:t>
            </a:r>
            <a:r>
              <a:rPr lang="nb-NO" b="0" dirty="0" err="1"/>
              <a:t>the</a:t>
            </a:r>
            <a:r>
              <a:rPr lang="nb-NO" b="0" dirty="0"/>
              <a:t> </a:t>
            </a:r>
            <a:r>
              <a:rPr lang="nb-NO" b="0" dirty="0" err="1"/>
              <a:t>need</a:t>
            </a:r>
            <a:r>
              <a:rPr lang="nb-NO" b="0" dirty="0"/>
              <a:t> for </a:t>
            </a:r>
            <a:r>
              <a:rPr lang="nb-NO" b="0" dirty="0" err="1"/>
              <a:t>processing</a:t>
            </a:r>
            <a:r>
              <a:rPr lang="nb-NO" b="0" dirty="0"/>
              <a:t>, </a:t>
            </a:r>
            <a:r>
              <a:rPr lang="nb-NO" b="0" dirty="0" err="1"/>
              <a:t>protecting</a:t>
            </a:r>
            <a:r>
              <a:rPr lang="nb-NO" b="0" dirty="0"/>
              <a:t> </a:t>
            </a:r>
            <a:r>
              <a:rPr lang="nb-NO" b="0" dirty="0" err="1"/>
              <a:t>against</a:t>
            </a:r>
            <a:r>
              <a:rPr lang="nb-NO" b="0" dirty="0"/>
              <a:t> </a:t>
            </a:r>
            <a:r>
              <a:rPr lang="nb-NO" b="0" dirty="0" err="1"/>
              <a:t>failures</a:t>
            </a:r>
            <a:r>
              <a:rPr lang="nb-NO" b="0" dirty="0"/>
              <a:t>, </a:t>
            </a:r>
            <a:r>
              <a:rPr lang="nb-NO" b="0" dirty="0" err="1"/>
              <a:t>without</a:t>
            </a:r>
            <a:r>
              <a:rPr lang="nb-NO" b="0" dirty="0"/>
              <a:t> </a:t>
            </a:r>
            <a:r>
              <a:rPr lang="nb-NO" b="0" dirty="0" err="1"/>
              <a:t>complicating</a:t>
            </a:r>
            <a:r>
              <a:rPr lang="nb-NO" b="0" dirty="0"/>
              <a:t> </a:t>
            </a:r>
            <a:r>
              <a:rPr lang="nb-NO" b="0" dirty="0" err="1"/>
              <a:t>your</a:t>
            </a:r>
            <a:r>
              <a:rPr lang="nb-NO" b="0" dirty="0"/>
              <a:t> API. Your API </a:t>
            </a:r>
            <a:r>
              <a:rPr lang="nb-NO" b="0" dirty="0" err="1"/>
              <a:t>doesn’t</a:t>
            </a:r>
            <a:r>
              <a:rPr lang="nb-NO" b="0" dirty="0"/>
              <a:t> </a:t>
            </a:r>
            <a:r>
              <a:rPr lang="nb-NO" b="0" dirty="0" err="1"/>
              <a:t>need</a:t>
            </a:r>
            <a:r>
              <a:rPr lang="nb-NO" b="0" dirty="0"/>
              <a:t> to </a:t>
            </a:r>
            <a:r>
              <a:rPr lang="nb-NO" b="0" dirty="0" err="1"/>
              <a:t>know</a:t>
            </a:r>
            <a:r>
              <a:rPr lang="nb-NO" b="0" dirty="0"/>
              <a:t> </a:t>
            </a:r>
            <a:r>
              <a:rPr lang="nb-NO" b="0" dirty="0" err="1"/>
              <a:t>anything</a:t>
            </a:r>
            <a:r>
              <a:rPr lang="nb-NO" b="0" dirty="0"/>
              <a:t> </a:t>
            </a:r>
            <a:r>
              <a:rPr lang="nb-NO" b="0" dirty="0" err="1"/>
              <a:t>about</a:t>
            </a:r>
            <a:r>
              <a:rPr lang="nb-NO" b="0" dirty="0"/>
              <a:t>, </a:t>
            </a:r>
            <a:r>
              <a:rPr lang="nb-NO" b="0" dirty="0" err="1"/>
              <a:t>apart</a:t>
            </a:r>
            <a:r>
              <a:rPr lang="nb-NO" b="0" dirty="0"/>
              <a:t> from </a:t>
            </a:r>
            <a:r>
              <a:rPr lang="nb-NO" b="0" dirty="0" err="1"/>
              <a:t>making</a:t>
            </a:r>
            <a:r>
              <a:rPr lang="nb-NO" b="0" dirty="0"/>
              <a:t> </a:t>
            </a:r>
            <a:r>
              <a:rPr lang="nb-NO" b="0" dirty="0" err="1"/>
              <a:t>explicit</a:t>
            </a:r>
            <a:r>
              <a:rPr lang="nb-NO" b="0" dirty="0"/>
              <a:t> to </a:t>
            </a:r>
            <a:r>
              <a:rPr lang="nb-NO" b="0" dirty="0" err="1"/>
              <a:t>callers</a:t>
            </a:r>
            <a:r>
              <a:rPr lang="nb-NO" b="0" dirty="0"/>
              <a:t> </a:t>
            </a:r>
            <a:r>
              <a:rPr lang="nb-NO" b="0" dirty="0" err="1"/>
              <a:t>how</a:t>
            </a:r>
            <a:r>
              <a:rPr lang="nb-NO" b="0" dirty="0"/>
              <a:t> </a:t>
            </a:r>
            <a:r>
              <a:rPr lang="nb-NO" b="0" dirty="0" err="1"/>
              <a:t>long</a:t>
            </a:r>
            <a:r>
              <a:rPr lang="nb-NO" b="0" dirty="0"/>
              <a:t> </a:t>
            </a:r>
            <a:r>
              <a:rPr lang="nb-NO" b="0" dirty="0" err="1"/>
              <a:t>it’s</a:t>
            </a:r>
            <a:r>
              <a:rPr lang="nb-NO" b="0" dirty="0"/>
              <a:t> OK to hang </a:t>
            </a:r>
            <a:r>
              <a:rPr lang="nb-NO" b="0" dirty="0" err="1"/>
              <a:t>on</a:t>
            </a:r>
            <a:r>
              <a:rPr lang="nb-NO" b="0" dirty="0"/>
              <a:t> to </a:t>
            </a:r>
            <a:r>
              <a:rPr lang="nb-NO" b="0" dirty="0" err="1"/>
              <a:t>the</a:t>
            </a:r>
            <a:r>
              <a:rPr lang="nb-NO" b="0" dirty="0"/>
              <a:t> </a:t>
            </a:r>
            <a:r>
              <a:rPr lang="nb-NO" b="0" dirty="0" err="1"/>
              <a:t>result</a:t>
            </a:r>
            <a:r>
              <a:rPr lang="nb-NO" b="0" dirty="0"/>
              <a:t>. </a:t>
            </a:r>
            <a:r>
              <a:rPr lang="nb-NO" b="0" dirty="0" err="1"/>
              <a:t>That’s</a:t>
            </a:r>
            <a:r>
              <a:rPr lang="nb-NO" b="0" dirty="0"/>
              <a:t> it. And </a:t>
            </a:r>
            <a:r>
              <a:rPr lang="nb-NO" b="0" dirty="0" err="1"/>
              <a:t>that’s</a:t>
            </a:r>
            <a:r>
              <a:rPr lang="nb-NO" b="0" dirty="0"/>
              <a:t> a </a:t>
            </a:r>
            <a:r>
              <a:rPr lang="nb-NO" b="0" dirty="0" err="1"/>
              <a:t>useful</a:t>
            </a:r>
            <a:r>
              <a:rPr lang="nb-NO" b="0" dirty="0"/>
              <a:t> </a:t>
            </a:r>
            <a:r>
              <a:rPr lang="nb-NO" b="0" dirty="0" err="1"/>
              <a:t>question</a:t>
            </a:r>
            <a:r>
              <a:rPr lang="nb-NO" b="0" dirty="0"/>
              <a:t> to ask </a:t>
            </a:r>
            <a:r>
              <a:rPr lang="nb-NO" b="0" dirty="0" err="1"/>
              <a:t>anyway</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186</a:t>
            </a:fld>
            <a:endParaRPr lang="en-US"/>
          </a:p>
        </p:txBody>
      </p:sp>
    </p:spTree>
    <p:extLst>
      <p:ext uri="{BB962C8B-B14F-4D97-AF65-F5344CB8AC3E}">
        <p14:creationId xmlns:p14="http://schemas.microsoft.com/office/powerpoint/2010/main" val="10234940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In </a:t>
            </a:r>
            <a:r>
              <a:rPr lang="nb-NO" b="0" dirty="0" err="1"/>
              <a:t>fact</a:t>
            </a:r>
            <a:r>
              <a:rPr lang="nb-NO" b="0" dirty="0"/>
              <a:t>, </a:t>
            </a:r>
            <a:r>
              <a:rPr lang="nb-NO" b="0" dirty="0" err="1"/>
              <a:t>it’s</a:t>
            </a:r>
            <a:r>
              <a:rPr lang="nb-NO" b="0" dirty="0"/>
              <a:t> </a:t>
            </a:r>
            <a:r>
              <a:rPr lang="nb-NO" b="0" dirty="0" err="1"/>
              <a:t>very</a:t>
            </a:r>
            <a:r>
              <a:rPr lang="nb-NO" b="0" dirty="0"/>
              <a:t> </a:t>
            </a:r>
            <a:r>
              <a:rPr lang="nb-NO" b="0" dirty="0" err="1"/>
              <a:t>useful</a:t>
            </a:r>
            <a:r>
              <a:rPr lang="nb-NO" b="0" dirty="0"/>
              <a:t> to </a:t>
            </a:r>
            <a:r>
              <a:rPr lang="nb-NO" b="0" dirty="0" err="1"/>
              <a:t>think</a:t>
            </a:r>
            <a:r>
              <a:rPr lang="nb-NO" b="0" dirty="0"/>
              <a:t> </a:t>
            </a:r>
            <a:r>
              <a:rPr lang="nb-NO" b="0" dirty="0" err="1"/>
              <a:t>about</a:t>
            </a:r>
            <a:r>
              <a:rPr lang="nb-NO" b="0" dirty="0"/>
              <a:t> </a:t>
            </a:r>
            <a:r>
              <a:rPr lang="nb-NO" b="0" dirty="0" err="1"/>
              <a:t>how</a:t>
            </a:r>
            <a:r>
              <a:rPr lang="nb-NO" b="0" dirty="0"/>
              <a:t> </a:t>
            </a:r>
            <a:r>
              <a:rPr lang="nb-NO" b="0" dirty="0" err="1"/>
              <a:t>we</a:t>
            </a:r>
            <a:r>
              <a:rPr lang="nb-NO" b="0" dirty="0"/>
              <a:t> </a:t>
            </a:r>
            <a:r>
              <a:rPr lang="nb-NO" b="0" dirty="0" err="1"/>
              <a:t>can</a:t>
            </a:r>
            <a:r>
              <a:rPr lang="nb-NO" b="0" dirty="0"/>
              <a:t> design </a:t>
            </a:r>
            <a:r>
              <a:rPr lang="nb-NO" b="0" dirty="0" err="1"/>
              <a:t>our</a:t>
            </a:r>
            <a:r>
              <a:rPr lang="nb-NO" b="0" dirty="0"/>
              <a:t> systems for </a:t>
            </a:r>
            <a:r>
              <a:rPr lang="nb-NO" b="0" dirty="0" err="1"/>
              <a:t>cacheability</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187</a:t>
            </a:fld>
            <a:endParaRPr lang="en-US"/>
          </a:p>
        </p:txBody>
      </p:sp>
    </p:spTree>
    <p:extLst>
      <p:ext uri="{BB962C8B-B14F-4D97-AF65-F5344CB8AC3E}">
        <p14:creationId xmlns:p14="http://schemas.microsoft.com/office/powerpoint/2010/main" val="2099156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I’d</a:t>
            </a:r>
            <a:r>
              <a:rPr lang="nb-NO" b="0" dirty="0"/>
              <a:t> like to </a:t>
            </a:r>
            <a:r>
              <a:rPr lang="nb-NO" b="0" dirty="0" err="1"/>
              <a:t>mention</a:t>
            </a:r>
            <a:r>
              <a:rPr lang="nb-NO" b="0" dirty="0"/>
              <a:t> a </a:t>
            </a:r>
            <a:r>
              <a:rPr lang="nb-NO" b="0" dirty="0" err="1"/>
              <a:t>specific</a:t>
            </a:r>
            <a:r>
              <a:rPr lang="nb-NO" b="0" dirty="0"/>
              <a:t> </a:t>
            </a:r>
            <a:r>
              <a:rPr lang="nb-NO" b="0" dirty="0" err="1"/>
              <a:t>example</a:t>
            </a:r>
            <a:r>
              <a:rPr lang="nb-NO" b="0" dirty="0"/>
              <a:t>. At </a:t>
            </a:r>
            <a:r>
              <a:rPr lang="nb-NO" b="0" dirty="0" err="1"/>
              <a:t>work</a:t>
            </a:r>
            <a:r>
              <a:rPr lang="nb-NO" b="0" dirty="0"/>
              <a:t>, </a:t>
            </a:r>
            <a:r>
              <a:rPr lang="nb-NO" b="0" dirty="0" err="1"/>
              <a:t>we</a:t>
            </a:r>
            <a:r>
              <a:rPr lang="nb-NO" b="0" dirty="0"/>
              <a:t> have </a:t>
            </a:r>
            <a:r>
              <a:rPr lang="nb-NO" b="0" dirty="0" err="1"/>
              <a:t>something</a:t>
            </a:r>
            <a:r>
              <a:rPr lang="nb-NO" b="0" dirty="0"/>
              <a:t> </a:t>
            </a:r>
            <a:r>
              <a:rPr lang="nb-NO" b="0" dirty="0" err="1"/>
              <a:t>called</a:t>
            </a:r>
            <a:r>
              <a:rPr lang="nb-NO" b="0" dirty="0"/>
              <a:t> </a:t>
            </a:r>
            <a:r>
              <a:rPr lang="nb-NO" b="0" dirty="0" err="1"/>
              <a:t>Bård’s</a:t>
            </a:r>
            <a:r>
              <a:rPr lang="nb-NO" b="0" dirty="0"/>
              <a:t> «time </a:t>
            </a:r>
            <a:r>
              <a:rPr lang="nb-NO" b="0" dirty="0" err="1"/>
              <a:t>expansion</a:t>
            </a:r>
            <a:r>
              <a:rPr lang="nb-NO" b="0" dirty="0"/>
              <a:t> </a:t>
            </a:r>
            <a:r>
              <a:rPr lang="nb-NO" b="0" dirty="0" err="1"/>
              <a:t>algorithm</a:t>
            </a:r>
            <a:r>
              <a:rPr lang="nb-NO" b="0" dirty="0"/>
              <a:t>», </a:t>
            </a:r>
            <a:r>
              <a:rPr lang="nb-NO" b="0" dirty="0" err="1"/>
              <a:t>named</a:t>
            </a:r>
            <a:r>
              <a:rPr lang="nb-NO" b="0" dirty="0"/>
              <a:t> from a former co-</a:t>
            </a:r>
            <a:r>
              <a:rPr lang="nb-NO" b="0" dirty="0" err="1"/>
              <a:t>worker</a:t>
            </a:r>
            <a:r>
              <a:rPr lang="nb-NO" b="0" dirty="0"/>
              <a:t> </a:t>
            </a:r>
            <a:r>
              <a:rPr lang="nb-NO" b="0" dirty="0" err="1"/>
              <a:t>who</a:t>
            </a:r>
            <a:r>
              <a:rPr lang="nb-NO" b="0" dirty="0"/>
              <a:t> </a:t>
            </a:r>
            <a:r>
              <a:rPr lang="nb-NO" b="0" dirty="0" err="1"/>
              <a:t>may</a:t>
            </a:r>
            <a:r>
              <a:rPr lang="nb-NO" b="0" dirty="0"/>
              <a:t> or </a:t>
            </a:r>
            <a:r>
              <a:rPr lang="nb-NO" b="0" dirty="0" err="1"/>
              <a:t>may</a:t>
            </a:r>
            <a:r>
              <a:rPr lang="nb-NO" b="0" dirty="0"/>
              <a:t> not be in </a:t>
            </a:r>
            <a:r>
              <a:rPr lang="nb-NO" b="0" dirty="0" err="1"/>
              <a:t>this</a:t>
            </a:r>
            <a:r>
              <a:rPr lang="nb-NO" b="0" dirty="0"/>
              <a:t> </a:t>
            </a:r>
            <a:r>
              <a:rPr lang="nb-NO" b="0" dirty="0" err="1"/>
              <a:t>room</a:t>
            </a:r>
            <a:r>
              <a:rPr lang="nb-NO" b="0" dirty="0"/>
              <a:t>. Are </a:t>
            </a:r>
            <a:r>
              <a:rPr lang="nb-NO" b="0" dirty="0" err="1"/>
              <a:t>you</a:t>
            </a:r>
            <a:r>
              <a:rPr lang="nb-NO" b="0" dirty="0"/>
              <a:t> </a:t>
            </a:r>
            <a:r>
              <a:rPr lang="nb-NO" b="0" dirty="0" err="1"/>
              <a:t>here</a:t>
            </a:r>
            <a:r>
              <a:rPr lang="nb-NO" b="0" dirty="0"/>
              <a:t> Bård?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188</a:t>
            </a:fld>
            <a:endParaRPr lang="en-US"/>
          </a:p>
        </p:txBody>
      </p:sp>
    </p:spTree>
    <p:extLst>
      <p:ext uri="{BB962C8B-B14F-4D97-AF65-F5344CB8AC3E}">
        <p14:creationId xmlns:p14="http://schemas.microsoft.com/office/powerpoint/2010/main" val="66078545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The </a:t>
            </a:r>
            <a:r>
              <a:rPr lang="nb-NO" b="0" dirty="0" err="1"/>
              <a:t>name</a:t>
            </a:r>
            <a:r>
              <a:rPr lang="nb-NO" b="0" dirty="0"/>
              <a:t> is </a:t>
            </a:r>
            <a:r>
              <a:rPr lang="nb-NO" b="0" dirty="0" err="1"/>
              <a:t>pretty</a:t>
            </a:r>
            <a:r>
              <a:rPr lang="nb-NO" b="0" dirty="0"/>
              <a:t> bad, I </a:t>
            </a:r>
            <a:r>
              <a:rPr lang="nb-NO" b="0" dirty="0" err="1"/>
              <a:t>think</a:t>
            </a:r>
            <a:r>
              <a:rPr lang="nb-NO" b="0" dirty="0"/>
              <a:t> </a:t>
            </a:r>
            <a:r>
              <a:rPr lang="nb-NO" b="0" dirty="0" err="1"/>
              <a:t>it’s</a:t>
            </a:r>
            <a:r>
              <a:rPr lang="nb-NO" b="0" dirty="0"/>
              <a:t> </a:t>
            </a:r>
            <a:r>
              <a:rPr lang="nb-NO" b="0" dirty="0" err="1"/>
              <a:t>perhaps</a:t>
            </a:r>
            <a:r>
              <a:rPr lang="nb-NO" b="0" dirty="0"/>
              <a:t> more like a «time </a:t>
            </a:r>
            <a:r>
              <a:rPr lang="nb-NO" b="0" dirty="0" err="1"/>
              <a:t>independence</a:t>
            </a:r>
            <a:r>
              <a:rPr lang="nb-NO" b="0" dirty="0"/>
              <a:t> </a:t>
            </a:r>
            <a:r>
              <a:rPr lang="nb-NO" b="0" dirty="0" err="1"/>
              <a:t>principle</a:t>
            </a:r>
            <a:r>
              <a:rPr lang="nb-NO" b="0" dirty="0"/>
              <a:t>», </a:t>
            </a:r>
            <a:r>
              <a:rPr lang="nb-NO" b="0" dirty="0" err="1"/>
              <a:t>because</a:t>
            </a:r>
            <a:r>
              <a:rPr lang="nb-NO" b="0" dirty="0"/>
              <a:t> </a:t>
            </a:r>
            <a:r>
              <a:rPr lang="nb-NO" b="0" dirty="0" err="1"/>
              <a:t>it’s</a:t>
            </a:r>
            <a:r>
              <a:rPr lang="nb-NO" b="0" dirty="0"/>
              <a:t> not </a:t>
            </a:r>
            <a:r>
              <a:rPr lang="nb-NO" b="0" dirty="0" err="1"/>
              <a:t>really</a:t>
            </a:r>
            <a:r>
              <a:rPr lang="nb-NO" b="0" dirty="0"/>
              <a:t> an </a:t>
            </a:r>
            <a:r>
              <a:rPr lang="nb-NO" b="0" dirty="0" err="1"/>
              <a:t>algorithm</a:t>
            </a:r>
            <a:r>
              <a:rPr lang="nb-NO" b="0" dirty="0"/>
              <a:t>. It’s more an </a:t>
            </a:r>
            <a:r>
              <a:rPr lang="nb-NO" b="0" dirty="0" err="1"/>
              <a:t>approach</a:t>
            </a:r>
            <a:r>
              <a:rPr lang="nb-NO" b="0" dirty="0"/>
              <a:t> to design.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189</a:t>
            </a:fld>
            <a:endParaRPr lang="en-US"/>
          </a:p>
        </p:txBody>
      </p:sp>
    </p:spTree>
    <p:extLst>
      <p:ext uri="{BB962C8B-B14F-4D97-AF65-F5344CB8AC3E}">
        <p14:creationId xmlns:p14="http://schemas.microsoft.com/office/powerpoint/2010/main" val="235126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It’s worth noting that the client-server interaction is almost exclusively read operations. Pretty much all HTTP GET. Which is great for us, since reads are much easier than writes.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19</a:t>
            </a:fld>
            <a:endParaRPr lang="en-US"/>
          </a:p>
        </p:txBody>
      </p:sp>
    </p:spTree>
    <p:extLst>
      <p:ext uri="{BB962C8B-B14F-4D97-AF65-F5344CB8AC3E}">
        <p14:creationId xmlns:p14="http://schemas.microsoft.com/office/powerpoint/2010/main" val="134430071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For </a:t>
            </a:r>
            <a:r>
              <a:rPr lang="nb-NO" b="0" dirty="0" err="1"/>
              <a:t>some</a:t>
            </a:r>
            <a:r>
              <a:rPr lang="nb-NO" b="0" dirty="0"/>
              <a:t> </a:t>
            </a:r>
            <a:r>
              <a:rPr lang="nb-NO" b="0" dirty="0" err="1"/>
              <a:t>of</a:t>
            </a:r>
            <a:r>
              <a:rPr lang="nb-NO" b="0" dirty="0"/>
              <a:t> </a:t>
            </a:r>
            <a:r>
              <a:rPr lang="nb-NO" b="0" dirty="0" err="1"/>
              <a:t>our</a:t>
            </a:r>
            <a:r>
              <a:rPr lang="nb-NO" b="0" dirty="0"/>
              <a:t> TV shows, in </a:t>
            </a:r>
            <a:r>
              <a:rPr lang="nb-NO" b="0" dirty="0" err="1"/>
              <a:t>particular</a:t>
            </a:r>
            <a:r>
              <a:rPr lang="nb-NO" b="0" dirty="0"/>
              <a:t> </a:t>
            </a:r>
            <a:r>
              <a:rPr lang="nb-NO" b="0" dirty="0" err="1"/>
              <a:t>the</a:t>
            </a:r>
            <a:r>
              <a:rPr lang="nb-NO" b="0" dirty="0"/>
              <a:t> </a:t>
            </a:r>
            <a:r>
              <a:rPr lang="nb-NO" b="0" dirty="0" err="1"/>
              <a:t>news</a:t>
            </a:r>
            <a:r>
              <a:rPr lang="nb-NO" b="0" dirty="0"/>
              <a:t> shows, </a:t>
            </a:r>
            <a:r>
              <a:rPr lang="nb-NO" b="0" dirty="0" err="1"/>
              <a:t>we</a:t>
            </a:r>
            <a:r>
              <a:rPr lang="nb-NO" b="0" dirty="0"/>
              <a:t> have </a:t>
            </a:r>
            <a:r>
              <a:rPr lang="nb-NO" b="0" dirty="0" err="1"/>
              <a:t>instalment</a:t>
            </a:r>
            <a:r>
              <a:rPr lang="nb-NO" b="0" dirty="0"/>
              <a:t> </a:t>
            </a:r>
            <a:r>
              <a:rPr lang="nb-NO" b="0" dirty="0" err="1"/>
              <a:t>titles</a:t>
            </a:r>
            <a:r>
              <a:rPr lang="nb-NO" b="0" dirty="0"/>
              <a:t> </a:t>
            </a:r>
            <a:r>
              <a:rPr lang="nb-NO" b="0" dirty="0" err="1"/>
              <a:t>that</a:t>
            </a:r>
            <a:r>
              <a:rPr lang="nb-NO" b="0" dirty="0"/>
              <a:t> </a:t>
            </a:r>
            <a:r>
              <a:rPr lang="nb-NO" b="0" dirty="0" err="1"/>
              <a:t>are</a:t>
            </a:r>
            <a:r>
              <a:rPr lang="nb-NO" b="0" dirty="0"/>
              <a:t> dependent </a:t>
            </a:r>
            <a:r>
              <a:rPr lang="nb-NO" b="0" dirty="0" err="1"/>
              <a:t>on</a:t>
            </a:r>
            <a:r>
              <a:rPr lang="nb-NO" b="0" dirty="0"/>
              <a:t> time. </a:t>
            </a:r>
            <a:r>
              <a:rPr lang="nb-NO" b="0" dirty="0" err="1"/>
              <a:t>I’m</a:t>
            </a:r>
            <a:r>
              <a:rPr lang="nb-NO" b="0" dirty="0"/>
              <a:t> just </a:t>
            </a:r>
            <a:r>
              <a:rPr lang="nb-NO" b="0" dirty="0" err="1"/>
              <a:t>going</a:t>
            </a:r>
            <a:r>
              <a:rPr lang="nb-NO" b="0" dirty="0"/>
              <a:t> to show </a:t>
            </a:r>
            <a:r>
              <a:rPr lang="nb-NO" b="0" dirty="0" err="1"/>
              <a:t>you</a:t>
            </a:r>
            <a:r>
              <a:rPr lang="nb-NO" b="0" dirty="0"/>
              <a:t> real </a:t>
            </a:r>
            <a:r>
              <a:rPr lang="nb-NO" b="0" dirty="0" err="1"/>
              <a:t>quick</a:t>
            </a:r>
            <a:r>
              <a:rPr lang="nb-NO" b="0" dirty="0"/>
              <a:t> </a:t>
            </a:r>
            <a:r>
              <a:rPr lang="nb-NO" b="0" dirty="0" err="1"/>
              <a:t>what</a:t>
            </a:r>
            <a:r>
              <a:rPr lang="nb-NO" b="0" dirty="0"/>
              <a:t> I </a:t>
            </a:r>
            <a:r>
              <a:rPr lang="nb-NO" b="0" dirty="0" err="1"/>
              <a:t>mean</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190</a:t>
            </a:fld>
            <a:endParaRPr lang="en-US"/>
          </a:p>
        </p:txBody>
      </p:sp>
    </p:spTree>
    <p:extLst>
      <p:ext uri="{BB962C8B-B14F-4D97-AF65-F5344CB8AC3E}">
        <p14:creationId xmlns:p14="http://schemas.microsoft.com/office/powerpoint/2010/main" val="233336236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So </a:t>
            </a:r>
            <a:r>
              <a:rPr lang="nb-NO" b="0" dirty="0" err="1"/>
              <a:t>how</a:t>
            </a:r>
            <a:r>
              <a:rPr lang="nb-NO" b="0" dirty="0"/>
              <a:t> </a:t>
            </a:r>
            <a:r>
              <a:rPr lang="nb-NO" b="0" dirty="0" err="1"/>
              <a:t>long</a:t>
            </a:r>
            <a:r>
              <a:rPr lang="nb-NO" b="0" dirty="0"/>
              <a:t> </a:t>
            </a:r>
            <a:r>
              <a:rPr lang="nb-NO" b="0" dirty="0" err="1"/>
              <a:t>should</a:t>
            </a:r>
            <a:r>
              <a:rPr lang="nb-NO" b="0" dirty="0"/>
              <a:t> </a:t>
            </a:r>
            <a:r>
              <a:rPr lang="nb-NO" b="0" dirty="0" err="1"/>
              <a:t>we</a:t>
            </a:r>
            <a:r>
              <a:rPr lang="nb-NO" b="0" dirty="0"/>
              <a:t> </a:t>
            </a:r>
            <a:r>
              <a:rPr lang="nb-NO" b="0" dirty="0" err="1"/>
              <a:t>cache</a:t>
            </a:r>
            <a:r>
              <a:rPr lang="nb-NO" b="0" dirty="0"/>
              <a:t> </a:t>
            </a:r>
            <a:r>
              <a:rPr lang="nb-NO" b="0" dirty="0" err="1"/>
              <a:t>this</a:t>
            </a:r>
            <a:r>
              <a:rPr lang="nb-NO" b="0" dirty="0"/>
              <a:t> </a:t>
            </a:r>
            <a:r>
              <a:rPr lang="nb-NO" b="0" dirty="0" err="1"/>
              <a:t>result</a:t>
            </a:r>
            <a:r>
              <a:rPr lang="nb-NO" b="0" dirty="0"/>
              <a:t>? How </a:t>
            </a:r>
            <a:r>
              <a:rPr lang="nb-NO" b="0" dirty="0" err="1"/>
              <a:t>often</a:t>
            </a:r>
            <a:r>
              <a:rPr lang="nb-NO" b="0" dirty="0"/>
              <a:t> </a:t>
            </a:r>
            <a:r>
              <a:rPr lang="nb-NO" b="0" dirty="0" err="1"/>
              <a:t>should</a:t>
            </a:r>
            <a:r>
              <a:rPr lang="nb-NO" b="0" dirty="0"/>
              <a:t> </a:t>
            </a:r>
            <a:r>
              <a:rPr lang="nb-NO" b="0" dirty="0" err="1"/>
              <a:t>the</a:t>
            </a:r>
            <a:r>
              <a:rPr lang="nb-NO" b="0" dirty="0"/>
              <a:t> </a:t>
            </a:r>
            <a:r>
              <a:rPr lang="nb-NO" b="0" dirty="0" err="1"/>
              <a:t>client</a:t>
            </a:r>
            <a:r>
              <a:rPr lang="nb-NO" b="0" dirty="0"/>
              <a:t> make a </a:t>
            </a:r>
            <a:r>
              <a:rPr lang="nb-NO" b="0" dirty="0" err="1"/>
              <a:t>new</a:t>
            </a:r>
            <a:r>
              <a:rPr lang="nb-NO" b="0" dirty="0"/>
              <a:t> </a:t>
            </a:r>
            <a:r>
              <a:rPr lang="nb-NO" b="0" dirty="0" err="1"/>
              <a:t>call</a:t>
            </a:r>
            <a:r>
              <a:rPr lang="nb-NO" b="0" dirty="0"/>
              <a:t> to </a:t>
            </a:r>
            <a:r>
              <a:rPr lang="nb-NO" b="0" dirty="0" err="1"/>
              <a:t>the</a:t>
            </a:r>
            <a:r>
              <a:rPr lang="nb-NO" b="0" dirty="0"/>
              <a:t> API to </a:t>
            </a:r>
            <a:r>
              <a:rPr lang="nb-NO" b="0" dirty="0" err="1"/>
              <a:t>see</a:t>
            </a:r>
            <a:r>
              <a:rPr lang="nb-NO" b="0" dirty="0"/>
              <a:t> </a:t>
            </a:r>
            <a:r>
              <a:rPr lang="nb-NO" b="0" dirty="0" err="1"/>
              <a:t>if</a:t>
            </a:r>
            <a:r>
              <a:rPr lang="nb-NO" b="0" dirty="0"/>
              <a:t> </a:t>
            </a:r>
            <a:r>
              <a:rPr lang="nb-NO" b="0" dirty="0" err="1"/>
              <a:t>something</a:t>
            </a:r>
            <a:r>
              <a:rPr lang="nb-NO" b="0" dirty="0"/>
              <a:t> </a:t>
            </a:r>
            <a:r>
              <a:rPr lang="nb-NO" b="0" dirty="0" err="1"/>
              <a:t>changed</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191</a:t>
            </a:fld>
            <a:endParaRPr lang="en-US"/>
          </a:p>
        </p:txBody>
      </p:sp>
    </p:spTree>
    <p:extLst>
      <p:ext uri="{BB962C8B-B14F-4D97-AF65-F5344CB8AC3E}">
        <p14:creationId xmlns:p14="http://schemas.microsoft.com/office/powerpoint/2010/main" val="73579387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So </a:t>
            </a:r>
            <a:r>
              <a:rPr lang="nb-NO" b="0" dirty="0" err="1"/>
              <a:t>what</a:t>
            </a:r>
            <a:r>
              <a:rPr lang="nb-NO" b="0" dirty="0"/>
              <a:t> </a:t>
            </a:r>
            <a:r>
              <a:rPr lang="nb-NO" b="0" dirty="0" err="1"/>
              <a:t>Bård’s</a:t>
            </a:r>
            <a:r>
              <a:rPr lang="nb-NO" b="0" dirty="0"/>
              <a:t> </a:t>
            </a:r>
            <a:r>
              <a:rPr lang="nb-NO" b="0" dirty="0" err="1"/>
              <a:t>principle</a:t>
            </a:r>
            <a:r>
              <a:rPr lang="nb-NO" b="0" dirty="0"/>
              <a:t> </a:t>
            </a:r>
            <a:r>
              <a:rPr lang="nb-NO" b="0" dirty="0" err="1"/>
              <a:t>says</a:t>
            </a:r>
            <a:r>
              <a:rPr lang="nb-NO" b="0" dirty="0"/>
              <a:t> is </a:t>
            </a:r>
            <a:r>
              <a:rPr lang="nb-NO" b="0" dirty="0" err="1"/>
              <a:t>that</a:t>
            </a:r>
            <a:r>
              <a:rPr lang="nb-NO" b="0" dirty="0"/>
              <a:t> </a:t>
            </a:r>
            <a:r>
              <a:rPr lang="nb-NO" b="0" dirty="0" err="1"/>
              <a:t>this</a:t>
            </a:r>
            <a:r>
              <a:rPr lang="nb-NO" b="0" dirty="0"/>
              <a:t> is stupid.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192</a:t>
            </a:fld>
            <a:endParaRPr lang="en-US"/>
          </a:p>
        </p:txBody>
      </p:sp>
    </p:spTree>
    <p:extLst>
      <p:ext uri="{BB962C8B-B14F-4D97-AF65-F5344CB8AC3E}">
        <p14:creationId xmlns:p14="http://schemas.microsoft.com/office/powerpoint/2010/main" val="419723744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Titles</a:t>
            </a:r>
            <a:r>
              <a:rPr lang="nb-NO" b="0" dirty="0"/>
              <a:t> as </a:t>
            </a:r>
            <a:r>
              <a:rPr lang="nb-NO" b="0" dirty="0" err="1"/>
              <a:t>such</a:t>
            </a:r>
            <a:r>
              <a:rPr lang="nb-NO" b="0" dirty="0"/>
              <a:t> </a:t>
            </a:r>
            <a:r>
              <a:rPr lang="nb-NO" b="0" dirty="0" err="1"/>
              <a:t>change</a:t>
            </a:r>
            <a:r>
              <a:rPr lang="nb-NO" b="0" dirty="0"/>
              <a:t> </a:t>
            </a:r>
            <a:r>
              <a:rPr lang="nb-NO" b="0" dirty="0" err="1"/>
              <a:t>very</a:t>
            </a:r>
            <a:r>
              <a:rPr lang="nb-NO" b="0" dirty="0"/>
              <a:t> </a:t>
            </a:r>
            <a:r>
              <a:rPr lang="nb-NO" b="0" dirty="0" err="1"/>
              <a:t>rarely</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193</a:t>
            </a:fld>
            <a:endParaRPr lang="en-US"/>
          </a:p>
        </p:txBody>
      </p:sp>
    </p:spTree>
    <p:extLst>
      <p:ext uri="{BB962C8B-B14F-4D97-AF65-F5344CB8AC3E}">
        <p14:creationId xmlns:p14="http://schemas.microsoft.com/office/powerpoint/2010/main" val="41918580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This is </a:t>
            </a:r>
            <a:r>
              <a:rPr lang="nb-NO" b="0" dirty="0" err="1"/>
              <a:t>completely</a:t>
            </a:r>
            <a:r>
              <a:rPr lang="nb-NO" b="0" dirty="0"/>
              <a:t> </a:t>
            </a:r>
            <a:r>
              <a:rPr lang="nb-NO" b="0" dirty="0" err="1"/>
              <a:t>deterministic</a:t>
            </a:r>
            <a:r>
              <a:rPr lang="nb-NO" b="0" dirty="0"/>
              <a:t>. </a:t>
            </a:r>
            <a:r>
              <a:rPr lang="nb-NO" b="0" dirty="0" err="1"/>
              <a:t>We</a:t>
            </a:r>
            <a:r>
              <a:rPr lang="nb-NO" b="0" dirty="0"/>
              <a:t> </a:t>
            </a:r>
            <a:r>
              <a:rPr lang="nb-NO" b="0" dirty="0" err="1"/>
              <a:t>know</a:t>
            </a:r>
            <a:r>
              <a:rPr lang="nb-NO" b="0" dirty="0"/>
              <a:t> up front </a:t>
            </a:r>
            <a:r>
              <a:rPr lang="nb-NO" b="0" dirty="0" err="1"/>
              <a:t>which</a:t>
            </a:r>
            <a:r>
              <a:rPr lang="nb-NO" b="0" dirty="0"/>
              <a:t> </a:t>
            </a:r>
            <a:r>
              <a:rPr lang="nb-NO" b="0" dirty="0" err="1"/>
              <a:t>titles</a:t>
            </a:r>
            <a:r>
              <a:rPr lang="nb-NO" b="0" dirty="0"/>
              <a:t> </a:t>
            </a:r>
            <a:r>
              <a:rPr lang="nb-NO" b="0" dirty="0" err="1"/>
              <a:t>should</a:t>
            </a:r>
            <a:r>
              <a:rPr lang="nb-NO" b="0" dirty="0"/>
              <a:t> be </a:t>
            </a:r>
            <a:r>
              <a:rPr lang="nb-NO" b="0" dirty="0" err="1"/>
              <a:t>presented</a:t>
            </a:r>
            <a:r>
              <a:rPr lang="nb-NO" b="0" dirty="0"/>
              <a:t> at </a:t>
            </a:r>
            <a:r>
              <a:rPr lang="nb-NO" b="0" dirty="0" err="1"/>
              <a:t>what</a:t>
            </a:r>
            <a:r>
              <a:rPr lang="nb-NO" b="0" dirty="0"/>
              <a:t> times.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194</a:t>
            </a:fld>
            <a:endParaRPr lang="en-US"/>
          </a:p>
        </p:txBody>
      </p:sp>
    </p:spTree>
    <p:extLst>
      <p:ext uri="{BB962C8B-B14F-4D97-AF65-F5344CB8AC3E}">
        <p14:creationId xmlns:p14="http://schemas.microsoft.com/office/powerpoint/2010/main" val="322209389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We</a:t>
            </a:r>
            <a:r>
              <a:rPr lang="nb-NO" b="0" dirty="0"/>
              <a:t> </a:t>
            </a:r>
            <a:r>
              <a:rPr lang="nb-NO" b="0" dirty="0" err="1"/>
              <a:t>can</a:t>
            </a:r>
            <a:r>
              <a:rPr lang="nb-NO" b="0" dirty="0"/>
              <a:t> just </a:t>
            </a:r>
            <a:r>
              <a:rPr lang="nb-NO" b="0" dirty="0" err="1"/>
              <a:t>generate</a:t>
            </a:r>
            <a:r>
              <a:rPr lang="nb-NO" b="0" dirty="0"/>
              <a:t> a </a:t>
            </a:r>
            <a:r>
              <a:rPr lang="nb-NO" b="0" dirty="0" err="1"/>
              <a:t>table</a:t>
            </a:r>
            <a:r>
              <a:rPr lang="nb-NO" b="0" dirty="0"/>
              <a:t> </a:t>
            </a:r>
            <a:r>
              <a:rPr lang="nb-NO" b="0" dirty="0" err="1"/>
              <a:t>with</a:t>
            </a:r>
            <a:r>
              <a:rPr lang="nb-NO" b="0" dirty="0"/>
              <a:t> all </a:t>
            </a:r>
            <a:r>
              <a:rPr lang="nb-NO" b="0" dirty="0" err="1"/>
              <a:t>the</a:t>
            </a:r>
            <a:r>
              <a:rPr lang="nb-NO" b="0" dirty="0"/>
              <a:t> </a:t>
            </a:r>
            <a:r>
              <a:rPr lang="nb-NO" b="0" dirty="0" err="1"/>
              <a:t>possible</a:t>
            </a:r>
            <a:r>
              <a:rPr lang="nb-NO" b="0" dirty="0"/>
              <a:t> </a:t>
            </a:r>
            <a:r>
              <a:rPr lang="nb-NO" b="0" dirty="0" err="1"/>
              <a:t>titles</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195</a:t>
            </a:fld>
            <a:endParaRPr lang="en-US"/>
          </a:p>
        </p:txBody>
      </p:sp>
    </p:spTree>
    <p:extLst>
      <p:ext uri="{BB962C8B-B14F-4D97-AF65-F5344CB8AC3E}">
        <p14:creationId xmlns:p14="http://schemas.microsoft.com/office/powerpoint/2010/main" val="404107263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196</a:t>
            </a:fld>
            <a:endParaRPr lang="en-US"/>
          </a:p>
        </p:txBody>
      </p:sp>
    </p:spTree>
    <p:extLst>
      <p:ext uri="{BB962C8B-B14F-4D97-AF65-F5344CB8AC3E}">
        <p14:creationId xmlns:p14="http://schemas.microsoft.com/office/powerpoint/2010/main" val="140425270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197</a:t>
            </a:fld>
            <a:endParaRPr lang="en-US"/>
          </a:p>
        </p:txBody>
      </p:sp>
    </p:spTree>
    <p:extLst>
      <p:ext uri="{BB962C8B-B14F-4D97-AF65-F5344CB8AC3E}">
        <p14:creationId xmlns:p14="http://schemas.microsoft.com/office/powerpoint/2010/main" val="201434364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Ok so back to </a:t>
            </a:r>
            <a:r>
              <a:rPr lang="nb-NO" b="0" dirty="0" err="1"/>
              <a:t>this</a:t>
            </a:r>
            <a:r>
              <a:rPr lang="nb-NO" b="0" dirty="0"/>
              <a:t> </a:t>
            </a:r>
            <a:r>
              <a:rPr lang="nb-NO" b="0" dirty="0" err="1"/>
              <a:t>question</a:t>
            </a:r>
            <a:r>
              <a:rPr lang="nb-NO" b="0" dirty="0"/>
              <a:t>, </a:t>
            </a:r>
            <a:r>
              <a:rPr lang="nb-NO" b="0" dirty="0" err="1"/>
              <a:t>what</a:t>
            </a:r>
            <a:r>
              <a:rPr lang="nb-NO" b="0" dirty="0"/>
              <a:t> to do </a:t>
            </a:r>
            <a:r>
              <a:rPr lang="nb-NO" b="0" dirty="0" err="1"/>
              <a:t>about</a:t>
            </a:r>
            <a:r>
              <a:rPr lang="nb-NO" b="0" dirty="0"/>
              <a:t> </a:t>
            </a:r>
            <a:r>
              <a:rPr lang="nb-NO" b="0" dirty="0" err="1"/>
              <a:t>failure</a:t>
            </a:r>
            <a:r>
              <a:rPr lang="nb-NO" b="0" dirty="0"/>
              <a:t>. </a:t>
            </a:r>
            <a:r>
              <a:rPr lang="nb-NO" b="0" dirty="0" err="1"/>
              <a:t>We’ve</a:t>
            </a:r>
            <a:r>
              <a:rPr lang="nb-NO" b="0" dirty="0"/>
              <a:t> </a:t>
            </a:r>
            <a:r>
              <a:rPr lang="nb-NO" b="0" dirty="0" err="1"/>
              <a:t>seen</a:t>
            </a:r>
            <a:r>
              <a:rPr lang="nb-NO" b="0" dirty="0"/>
              <a:t> </a:t>
            </a:r>
            <a:r>
              <a:rPr lang="nb-NO" b="0" dirty="0" err="1"/>
              <a:t>that</a:t>
            </a:r>
            <a:r>
              <a:rPr lang="nb-NO" b="0" dirty="0"/>
              <a:t> </a:t>
            </a:r>
            <a:r>
              <a:rPr lang="nb-NO" b="0" dirty="0" err="1"/>
              <a:t>we</a:t>
            </a:r>
            <a:r>
              <a:rPr lang="nb-NO" b="0" dirty="0"/>
              <a:t> </a:t>
            </a:r>
            <a:r>
              <a:rPr lang="nb-NO" b="0" dirty="0" err="1"/>
              <a:t>can</a:t>
            </a:r>
            <a:r>
              <a:rPr lang="nb-NO" b="0" dirty="0"/>
              <a:t> </a:t>
            </a:r>
            <a:r>
              <a:rPr lang="nb-NO" b="0" dirty="0" err="1"/>
              <a:t>employ</a:t>
            </a:r>
            <a:r>
              <a:rPr lang="nb-NO" b="0" dirty="0"/>
              <a:t> </a:t>
            </a:r>
            <a:r>
              <a:rPr lang="nb-NO" b="0" dirty="0" err="1"/>
              <a:t>timeouts</a:t>
            </a:r>
            <a:r>
              <a:rPr lang="nb-NO" b="0" dirty="0"/>
              <a:t> and </a:t>
            </a:r>
            <a:r>
              <a:rPr lang="nb-NO" b="0" dirty="0" err="1"/>
              <a:t>retries</a:t>
            </a:r>
            <a:r>
              <a:rPr lang="nb-NO" b="0" dirty="0"/>
              <a:t>, and </a:t>
            </a:r>
            <a:r>
              <a:rPr lang="nb-NO" b="0" dirty="0" err="1"/>
              <a:t>that</a:t>
            </a:r>
            <a:r>
              <a:rPr lang="nb-NO" b="0" dirty="0"/>
              <a:t> </a:t>
            </a:r>
            <a:r>
              <a:rPr lang="nb-NO" b="0" dirty="0" err="1"/>
              <a:t>caching</a:t>
            </a:r>
            <a:r>
              <a:rPr lang="nb-NO" b="0" dirty="0"/>
              <a:t> </a:t>
            </a:r>
            <a:r>
              <a:rPr lang="nb-NO" b="0" dirty="0" err="1"/>
              <a:t>might</a:t>
            </a:r>
            <a:r>
              <a:rPr lang="nb-NO" b="0" dirty="0"/>
              <a:t> </a:t>
            </a:r>
            <a:r>
              <a:rPr lang="nb-NO" b="0" dirty="0" err="1"/>
              <a:t>help</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198</a:t>
            </a:fld>
            <a:endParaRPr lang="en-US"/>
          </a:p>
        </p:txBody>
      </p:sp>
    </p:spTree>
    <p:extLst>
      <p:ext uri="{BB962C8B-B14F-4D97-AF65-F5344CB8AC3E}">
        <p14:creationId xmlns:p14="http://schemas.microsoft.com/office/powerpoint/2010/main" val="177149407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In general a </a:t>
            </a:r>
            <a:r>
              <a:rPr lang="nb-NO" b="0" dirty="0" err="1"/>
              <a:t>resiliency</a:t>
            </a:r>
            <a:r>
              <a:rPr lang="nb-NO" b="0" dirty="0"/>
              <a:t> </a:t>
            </a:r>
            <a:r>
              <a:rPr lang="nb-NO" b="0" dirty="0" err="1"/>
              <a:t>strategy</a:t>
            </a:r>
            <a:r>
              <a:rPr lang="nb-NO" b="0" dirty="0"/>
              <a:t> is a </a:t>
            </a:r>
            <a:r>
              <a:rPr lang="nb-NO" b="0" dirty="0" err="1"/>
              <a:t>hypothesis</a:t>
            </a:r>
            <a:r>
              <a:rPr lang="nb-NO" b="0" dirty="0"/>
              <a:t> </a:t>
            </a:r>
            <a:r>
              <a:rPr lang="nb-NO" b="0" dirty="0" err="1"/>
              <a:t>about</a:t>
            </a:r>
            <a:r>
              <a:rPr lang="nb-NO" b="0" dirty="0"/>
              <a:t> </a:t>
            </a:r>
            <a:r>
              <a:rPr lang="nb-NO" b="0" dirty="0" err="1"/>
              <a:t>what</a:t>
            </a:r>
            <a:r>
              <a:rPr lang="nb-NO" b="0" dirty="0"/>
              <a:t> </a:t>
            </a:r>
            <a:r>
              <a:rPr lang="nb-NO" b="0" dirty="0" err="1"/>
              <a:t>kinds</a:t>
            </a:r>
            <a:r>
              <a:rPr lang="nb-NO" b="0" dirty="0"/>
              <a:t> </a:t>
            </a:r>
            <a:r>
              <a:rPr lang="nb-NO" b="0" dirty="0" err="1"/>
              <a:t>of</a:t>
            </a:r>
            <a:r>
              <a:rPr lang="nb-NO" b="0" dirty="0"/>
              <a:t> </a:t>
            </a:r>
            <a:r>
              <a:rPr lang="nb-NO" b="0" dirty="0" err="1"/>
              <a:t>errors</a:t>
            </a:r>
            <a:r>
              <a:rPr lang="nb-NO" b="0" dirty="0"/>
              <a:t> </a:t>
            </a:r>
            <a:r>
              <a:rPr lang="nb-NO" b="0" dirty="0" err="1"/>
              <a:t>are</a:t>
            </a:r>
            <a:r>
              <a:rPr lang="nb-NO" b="0" dirty="0"/>
              <a:t> </a:t>
            </a:r>
            <a:r>
              <a:rPr lang="nb-NO" b="0" dirty="0" err="1"/>
              <a:t>going</a:t>
            </a:r>
            <a:r>
              <a:rPr lang="nb-NO" b="0" dirty="0"/>
              <a:t> to </a:t>
            </a:r>
            <a:r>
              <a:rPr lang="nb-NO" b="0" dirty="0" err="1"/>
              <a:t>occur</a:t>
            </a:r>
            <a:r>
              <a:rPr lang="nb-NO" b="0" dirty="0"/>
              <a:t>, and </a:t>
            </a:r>
            <a:r>
              <a:rPr lang="nb-NO" b="0" dirty="0" err="1"/>
              <a:t>what</a:t>
            </a:r>
            <a:r>
              <a:rPr lang="nb-NO" b="0" dirty="0"/>
              <a:t> </a:t>
            </a:r>
            <a:r>
              <a:rPr lang="nb-NO" b="0" dirty="0" err="1"/>
              <a:t>measures</a:t>
            </a:r>
            <a:r>
              <a:rPr lang="nb-NO" b="0" dirty="0"/>
              <a:t> </a:t>
            </a:r>
            <a:r>
              <a:rPr lang="nb-NO" b="0" dirty="0" err="1"/>
              <a:t>we</a:t>
            </a:r>
            <a:r>
              <a:rPr lang="nb-NO" b="0" dirty="0"/>
              <a:t> </a:t>
            </a:r>
            <a:r>
              <a:rPr lang="nb-NO" b="0" dirty="0" err="1"/>
              <a:t>can</a:t>
            </a:r>
            <a:r>
              <a:rPr lang="nb-NO" b="0" dirty="0"/>
              <a:t> </a:t>
            </a:r>
            <a:r>
              <a:rPr lang="nb-NO" b="0" dirty="0" err="1"/>
              <a:t>take</a:t>
            </a:r>
            <a:r>
              <a:rPr lang="nb-NO" b="0" dirty="0"/>
              <a:t> to </a:t>
            </a:r>
            <a:r>
              <a:rPr lang="nb-NO" b="0" dirty="0" err="1"/>
              <a:t>mitigate</a:t>
            </a:r>
            <a:r>
              <a:rPr lang="nb-NO" b="0" dirty="0"/>
              <a:t> </a:t>
            </a:r>
            <a:r>
              <a:rPr lang="nb-NO" b="0" dirty="0" err="1"/>
              <a:t>those</a:t>
            </a:r>
            <a:r>
              <a:rPr lang="nb-NO" b="0" dirty="0"/>
              <a:t> </a:t>
            </a:r>
            <a:r>
              <a:rPr lang="nb-NO" b="0" dirty="0" err="1"/>
              <a:t>errors</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199</a:t>
            </a:fld>
            <a:endParaRPr lang="en-US"/>
          </a:p>
        </p:txBody>
      </p:sp>
    </p:spTree>
    <p:extLst>
      <p:ext uri="{BB962C8B-B14F-4D97-AF65-F5344CB8AC3E}">
        <p14:creationId xmlns:p14="http://schemas.microsoft.com/office/powerpoint/2010/main" val="179081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NRK TV is </a:t>
            </a:r>
            <a:r>
              <a:rPr lang="nb-NO" dirty="0" err="1"/>
              <a:t>where</a:t>
            </a:r>
            <a:r>
              <a:rPr lang="nb-NO" dirty="0"/>
              <a:t> I </a:t>
            </a:r>
            <a:r>
              <a:rPr lang="nb-NO" dirty="0" err="1"/>
              <a:t>work</a:t>
            </a:r>
            <a:r>
              <a:rPr lang="nb-NO" dirty="0"/>
              <a:t>. NRK is </a:t>
            </a:r>
            <a:r>
              <a:rPr lang="nb-NO" dirty="0" err="1"/>
              <a:t>the</a:t>
            </a:r>
            <a:r>
              <a:rPr lang="nb-NO" dirty="0"/>
              <a:t> </a:t>
            </a:r>
            <a:r>
              <a:rPr lang="nb-NO" dirty="0" err="1"/>
              <a:t>public</a:t>
            </a:r>
            <a:r>
              <a:rPr lang="nb-NO" dirty="0"/>
              <a:t> </a:t>
            </a:r>
            <a:r>
              <a:rPr lang="nb-NO" dirty="0" err="1"/>
              <a:t>broadcaster</a:t>
            </a:r>
            <a:r>
              <a:rPr lang="nb-NO" dirty="0"/>
              <a:t> i Norway, NRK TV is </a:t>
            </a:r>
            <a:r>
              <a:rPr lang="nb-NO" dirty="0" err="1"/>
              <a:t>our</a:t>
            </a:r>
            <a:r>
              <a:rPr lang="nb-NO" dirty="0"/>
              <a:t> TV </a:t>
            </a:r>
            <a:r>
              <a:rPr lang="nb-NO" dirty="0" err="1"/>
              <a:t>streaming</a:t>
            </a:r>
            <a:r>
              <a:rPr lang="nb-NO" dirty="0"/>
              <a:t> service.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a:t>
            </a:fld>
            <a:endParaRPr lang="en-US"/>
          </a:p>
        </p:txBody>
      </p:sp>
    </p:spTree>
    <p:extLst>
      <p:ext uri="{BB962C8B-B14F-4D97-AF65-F5344CB8AC3E}">
        <p14:creationId xmlns:p14="http://schemas.microsoft.com/office/powerpoint/2010/main" val="3909916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We have a few writes, to report progress in watching a TV show, and for reporting analytics. The progress report is so that the user can pick up watching the same show where they left off.</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20</a:t>
            </a:fld>
            <a:endParaRPr lang="en-US"/>
          </a:p>
        </p:txBody>
      </p:sp>
    </p:spTree>
    <p:extLst>
      <p:ext uri="{BB962C8B-B14F-4D97-AF65-F5344CB8AC3E}">
        <p14:creationId xmlns:p14="http://schemas.microsoft.com/office/powerpoint/2010/main" val="368289883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And </a:t>
            </a:r>
            <a:r>
              <a:rPr lang="nb-NO" b="0" dirty="0" err="1"/>
              <a:t>what</a:t>
            </a:r>
            <a:r>
              <a:rPr lang="nb-NO" b="0" dirty="0"/>
              <a:t> </a:t>
            </a:r>
            <a:r>
              <a:rPr lang="nb-NO" b="0" dirty="0" err="1"/>
              <a:t>we</a:t>
            </a:r>
            <a:r>
              <a:rPr lang="nb-NO" b="0" dirty="0"/>
              <a:t> </a:t>
            </a:r>
            <a:r>
              <a:rPr lang="nb-NO" b="0" dirty="0" err="1"/>
              <a:t>need</a:t>
            </a:r>
            <a:r>
              <a:rPr lang="nb-NO" b="0" dirty="0"/>
              <a:t> to do is to </a:t>
            </a:r>
            <a:r>
              <a:rPr lang="nb-NO" b="0" dirty="0" err="1"/>
              <a:t>validate</a:t>
            </a:r>
            <a:r>
              <a:rPr lang="nb-NO" b="0" dirty="0"/>
              <a:t> </a:t>
            </a:r>
            <a:r>
              <a:rPr lang="nb-NO" b="0" dirty="0" err="1"/>
              <a:t>that</a:t>
            </a:r>
            <a:r>
              <a:rPr lang="nb-NO" b="0" dirty="0"/>
              <a:t> </a:t>
            </a:r>
            <a:r>
              <a:rPr lang="nb-NO" b="0" dirty="0" err="1"/>
              <a:t>our</a:t>
            </a:r>
            <a:r>
              <a:rPr lang="nb-NO" b="0" dirty="0"/>
              <a:t> </a:t>
            </a:r>
            <a:r>
              <a:rPr lang="nb-NO" b="0" dirty="0" err="1"/>
              <a:t>hypothesis</a:t>
            </a:r>
            <a:r>
              <a:rPr lang="nb-NO" b="0" dirty="0"/>
              <a:t> is </a:t>
            </a:r>
            <a:r>
              <a:rPr lang="nb-NO" b="0" dirty="0" err="1"/>
              <a:t>correct</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200</a:t>
            </a:fld>
            <a:endParaRPr lang="en-US"/>
          </a:p>
        </p:txBody>
      </p:sp>
    </p:spTree>
    <p:extLst>
      <p:ext uri="{BB962C8B-B14F-4D97-AF65-F5344CB8AC3E}">
        <p14:creationId xmlns:p14="http://schemas.microsoft.com/office/powerpoint/2010/main" val="363209796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I’d</a:t>
            </a:r>
            <a:r>
              <a:rPr lang="nb-NO" b="0" dirty="0"/>
              <a:t> like to </a:t>
            </a:r>
            <a:r>
              <a:rPr lang="nb-NO" b="0" dirty="0" err="1"/>
              <a:t>walk</a:t>
            </a:r>
            <a:r>
              <a:rPr lang="nb-NO" b="0" dirty="0"/>
              <a:t> </a:t>
            </a:r>
            <a:r>
              <a:rPr lang="nb-NO" b="0" dirty="0" err="1"/>
              <a:t>you</a:t>
            </a:r>
            <a:r>
              <a:rPr lang="nb-NO" b="0" dirty="0"/>
              <a:t> </a:t>
            </a:r>
            <a:r>
              <a:rPr lang="nb-NO" b="0" dirty="0" err="1"/>
              <a:t>through</a:t>
            </a:r>
            <a:r>
              <a:rPr lang="nb-NO" b="0" dirty="0"/>
              <a:t> </a:t>
            </a:r>
            <a:r>
              <a:rPr lang="nb-NO" b="0" dirty="0" err="1"/>
              <a:t>one</a:t>
            </a:r>
            <a:r>
              <a:rPr lang="nb-NO" b="0" dirty="0"/>
              <a:t> </a:t>
            </a:r>
            <a:r>
              <a:rPr lang="nb-NO" b="0" dirty="0" err="1"/>
              <a:t>such</a:t>
            </a:r>
            <a:r>
              <a:rPr lang="nb-NO" b="0" dirty="0"/>
              <a:t> scenario, </a:t>
            </a:r>
            <a:r>
              <a:rPr lang="nb-NO" b="0" dirty="0" err="1"/>
              <a:t>which</a:t>
            </a:r>
            <a:r>
              <a:rPr lang="nb-NO" b="0" dirty="0"/>
              <a:t> is </a:t>
            </a:r>
            <a:r>
              <a:rPr lang="nb-NO" b="0" dirty="0" err="1"/>
              <a:t>the</a:t>
            </a:r>
            <a:r>
              <a:rPr lang="nb-NO" b="0" dirty="0"/>
              <a:t> </a:t>
            </a:r>
            <a:r>
              <a:rPr lang="nb-NO" b="0" dirty="0" err="1"/>
              <a:t>resiliability</a:t>
            </a:r>
            <a:r>
              <a:rPr lang="nb-NO" b="0" dirty="0"/>
              <a:t> </a:t>
            </a:r>
            <a:r>
              <a:rPr lang="nb-NO" b="0" dirty="0" err="1"/>
              <a:t>work</a:t>
            </a:r>
            <a:r>
              <a:rPr lang="nb-NO" b="0" dirty="0"/>
              <a:t> </a:t>
            </a:r>
            <a:r>
              <a:rPr lang="nb-NO" b="0" dirty="0" err="1"/>
              <a:t>we</a:t>
            </a:r>
            <a:r>
              <a:rPr lang="nb-NO" b="0" dirty="0"/>
              <a:t> have done </a:t>
            </a:r>
            <a:r>
              <a:rPr lang="nb-NO" b="0" dirty="0" err="1"/>
              <a:t>on</a:t>
            </a:r>
            <a:r>
              <a:rPr lang="nb-NO" b="0" dirty="0"/>
              <a:t> </a:t>
            </a:r>
            <a:r>
              <a:rPr lang="nb-NO" b="0" dirty="0" err="1"/>
              <a:t>the</a:t>
            </a:r>
            <a:r>
              <a:rPr lang="nb-NO" b="0" dirty="0"/>
              <a:t> linear </a:t>
            </a:r>
            <a:r>
              <a:rPr lang="nb-NO" b="0" dirty="0" err="1"/>
              <a:t>channel</a:t>
            </a:r>
            <a:r>
              <a:rPr lang="nb-NO" b="0" dirty="0"/>
              <a:t> playback API.</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201</a:t>
            </a:fld>
            <a:endParaRPr lang="en-US"/>
          </a:p>
        </p:txBody>
      </p:sp>
    </p:spTree>
    <p:extLst>
      <p:ext uri="{BB962C8B-B14F-4D97-AF65-F5344CB8AC3E}">
        <p14:creationId xmlns:p14="http://schemas.microsoft.com/office/powerpoint/2010/main" val="13769615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Why</a:t>
            </a:r>
            <a:r>
              <a:rPr lang="nb-NO" b="0" dirty="0"/>
              <a:t> is </a:t>
            </a:r>
            <a:r>
              <a:rPr lang="nb-NO" b="0" dirty="0" err="1"/>
              <a:t>this</a:t>
            </a:r>
            <a:r>
              <a:rPr lang="nb-NO" b="0" dirty="0"/>
              <a:t> an </a:t>
            </a:r>
            <a:r>
              <a:rPr lang="nb-NO" b="0" dirty="0" err="1"/>
              <a:t>important</a:t>
            </a:r>
            <a:r>
              <a:rPr lang="nb-NO" b="0" dirty="0"/>
              <a:t> API? </a:t>
            </a:r>
            <a:r>
              <a:rPr lang="nb-NO" b="0" dirty="0" err="1"/>
              <a:t>Well</a:t>
            </a:r>
            <a:r>
              <a:rPr lang="nb-NO" b="0" dirty="0"/>
              <a:t>, </a:t>
            </a:r>
            <a:r>
              <a:rPr lang="nb-NO" b="0" dirty="0" err="1"/>
              <a:t>it’s</a:t>
            </a:r>
            <a:r>
              <a:rPr lang="nb-NO" b="0" dirty="0"/>
              <a:t> part </a:t>
            </a:r>
            <a:r>
              <a:rPr lang="nb-NO" b="0" dirty="0" err="1"/>
              <a:t>of</a:t>
            </a:r>
            <a:r>
              <a:rPr lang="nb-NO" b="0" dirty="0"/>
              <a:t> </a:t>
            </a:r>
            <a:r>
              <a:rPr lang="nb-NO" b="0" dirty="0" err="1"/>
              <a:t>the</a:t>
            </a:r>
            <a:r>
              <a:rPr lang="nb-NO" b="0" dirty="0"/>
              <a:t> playback API, so </a:t>
            </a:r>
            <a:r>
              <a:rPr lang="nb-NO" b="0" dirty="0" err="1"/>
              <a:t>we</a:t>
            </a:r>
            <a:r>
              <a:rPr lang="nb-NO" b="0" dirty="0"/>
              <a:t> </a:t>
            </a:r>
            <a:r>
              <a:rPr lang="nb-NO" b="0" dirty="0" err="1"/>
              <a:t>know</a:t>
            </a:r>
            <a:r>
              <a:rPr lang="nb-NO" b="0" dirty="0"/>
              <a:t> </a:t>
            </a:r>
            <a:r>
              <a:rPr lang="nb-NO" b="0" dirty="0" err="1"/>
              <a:t>that</a:t>
            </a:r>
            <a:r>
              <a:rPr lang="nb-NO" b="0" dirty="0"/>
              <a:t> </a:t>
            </a:r>
            <a:r>
              <a:rPr lang="nb-NO" b="0" dirty="0" err="1"/>
              <a:t>it’s</a:t>
            </a:r>
            <a:r>
              <a:rPr lang="nb-NO" b="0" dirty="0"/>
              <a:t> a red service. </a:t>
            </a:r>
            <a:r>
              <a:rPr lang="nb-NO" b="0" dirty="0" err="1"/>
              <a:t>But</a:t>
            </a:r>
            <a:r>
              <a:rPr lang="nb-NO" b="0" dirty="0"/>
              <a:t> more </a:t>
            </a:r>
            <a:r>
              <a:rPr lang="nb-NO" b="0" dirty="0" err="1"/>
              <a:t>than</a:t>
            </a:r>
            <a:r>
              <a:rPr lang="nb-NO" b="0" dirty="0"/>
              <a:t> </a:t>
            </a:r>
            <a:r>
              <a:rPr lang="nb-NO" b="0" dirty="0" err="1"/>
              <a:t>that</a:t>
            </a:r>
            <a:r>
              <a:rPr lang="nb-NO" b="0" dirty="0"/>
              <a:t>, as a </a:t>
            </a:r>
            <a:r>
              <a:rPr lang="nb-NO" b="0" dirty="0" err="1"/>
              <a:t>public</a:t>
            </a:r>
            <a:r>
              <a:rPr lang="nb-NO" b="0" dirty="0"/>
              <a:t> </a:t>
            </a:r>
            <a:r>
              <a:rPr lang="nb-NO" b="0" dirty="0" err="1"/>
              <a:t>broadcaster</a:t>
            </a:r>
            <a:r>
              <a:rPr lang="nb-NO" b="0" dirty="0"/>
              <a:t>, </a:t>
            </a:r>
            <a:r>
              <a:rPr lang="nb-NO" b="0" dirty="0" err="1"/>
              <a:t>we</a:t>
            </a:r>
            <a:r>
              <a:rPr lang="nb-NO" b="0" dirty="0"/>
              <a:t> have an </a:t>
            </a:r>
            <a:r>
              <a:rPr lang="nb-NO" b="0" dirty="0" err="1"/>
              <a:t>obligation</a:t>
            </a:r>
            <a:r>
              <a:rPr lang="nb-NO" b="0" dirty="0"/>
              <a:t> to </a:t>
            </a:r>
            <a:r>
              <a:rPr lang="nb-NO" b="0" dirty="0" err="1"/>
              <a:t>provide</a:t>
            </a:r>
            <a:r>
              <a:rPr lang="nb-NO" b="0" dirty="0"/>
              <a:t> </a:t>
            </a:r>
            <a:r>
              <a:rPr lang="nb-NO" b="0" dirty="0" err="1"/>
              <a:t>information</a:t>
            </a:r>
            <a:r>
              <a:rPr lang="nb-NO" b="0" dirty="0"/>
              <a:t> to </a:t>
            </a:r>
            <a:r>
              <a:rPr lang="nb-NO" b="0" dirty="0" err="1"/>
              <a:t>the</a:t>
            </a:r>
            <a:r>
              <a:rPr lang="nb-NO" b="0" dirty="0"/>
              <a:t> </a:t>
            </a:r>
            <a:r>
              <a:rPr lang="nb-NO" b="0" dirty="0" err="1"/>
              <a:t>public</a:t>
            </a:r>
            <a:r>
              <a:rPr lang="nb-NO" b="0" dirty="0"/>
              <a:t> in times </a:t>
            </a:r>
            <a:r>
              <a:rPr lang="nb-NO" b="0" dirty="0" err="1"/>
              <a:t>of</a:t>
            </a:r>
            <a:r>
              <a:rPr lang="nb-NO" b="0" dirty="0"/>
              <a:t> </a:t>
            </a:r>
            <a:r>
              <a:rPr lang="nb-NO" b="0" dirty="0" err="1"/>
              <a:t>crises</a:t>
            </a:r>
            <a:r>
              <a:rPr lang="nb-NO" b="0" dirty="0"/>
              <a:t>. The </a:t>
            </a:r>
            <a:r>
              <a:rPr lang="nb-NO" b="0" dirty="0" err="1"/>
              <a:t>pandemic</a:t>
            </a:r>
            <a:r>
              <a:rPr lang="nb-NO" b="0" dirty="0"/>
              <a:t> is an </a:t>
            </a:r>
            <a:r>
              <a:rPr lang="nb-NO" b="0" dirty="0" err="1"/>
              <a:t>example</a:t>
            </a:r>
            <a:r>
              <a:rPr lang="nb-NO" b="0" dirty="0"/>
              <a:t> </a:t>
            </a:r>
            <a:r>
              <a:rPr lang="nb-NO" b="0" dirty="0" err="1"/>
              <a:t>of</a:t>
            </a:r>
            <a:r>
              <a:rPr lang="nb-NO" b="0" dirty="0"/>
              <a:t> </a:t>
            </a:r>
            <a:r>
              <a:rPr lang="nb-NO" b="0" dirty="0" err="1"/>
              <a:t>that</a:t>
            </a:r>
            <a:r>
              <a:rPr lang="nb-NO" b="0" dirty="0"/>
              <a:t>, </a:t>
            </a:r>
            <a:r>
              <a:rPr lang="nb-NO" b="0" dirty="0" err="1"/>
              <a:t>it’s</a:t>
            </a:r>
            <a:r>
              <a:rPr lang="nb-NO" b="0" dirty="0"/>
              <a:t> </a:t>
            </a:r>
            <a:r>
              <a:rPr lang="nb-NO" b="0" dirty="0" err="1"/>
              <a:t>important</a:t>
            </a:r>
            <a:r>
              <a:rPr lang="nb-NO" b="0" dirty="0"/>
              <a:t> </a:t>
            </a:r>
            <a:r>
              <a:rPr lang="nb-NO" b="0" dirty="0" err="1"/>
              <a:t>that</a:t>
            </a:r>
            <a:r>
              <a:rPr lang="nb-NO" b="0" dirty="0"/>
              <a:t> </a:t>
            </a:r>
            <a:r>
              <a:rPr lang="nb-NO" b="0" dirty="0" err="1"/>
              <a:t>the</a:t>
            </a:r>
            <a:r>
              <a:rPr lang="nb-NO" b="0" dirty="0"/>
              <a:t> </a:t>
            </a:r>
            <a:r>
              <a:rPr lang="nb-NO" b="0" dirty="0" err="1"/>
              <a:t>public</a:t>
            </a:r>
            <a:r>
              <a:rPr lang="nb-NO" b="0" dirty="0"/>
              <a:t> be </a:t>
            </a:r>
            <a:r>
              <a:rPr lang="nb-NO" b="0" dirty="0" err="1"/>
              <a:t>able</a:t>
            </a:r>
            <a:r>
              <a:rPr lang="nb-NO" b="0" dirty="0"/>
              <a:t> to </a:t>
            </a:r>
            <a:r>
              <a:rPr lang="nb-NO" b="0" dirty="0" err="1"/>
              <a:t>get</a:t>
            </a:r>
            <a:r>
              <a:rPr lang="nb-NO" b="0" dirty="0"/>
              <a:t> </a:t>
            </a:r>
            <a:r>
              <a:rPr lang="nb-NO" b="0" dirty="0" err="1"/>
              <a:t>information</a:t>
            </a:r>
            <a:r>
              <a:rPr lang="nb-NO" b="0" dirty="0"/>
              <a:t> from </a:t>
            </a:r>
            <a:r>
              <a:rPr lang="nb-NO" b="0" dirty="0" err="1"/>
              <a:t>the</a:t>
            </a:r>
            <a:r>
              <a:rPr lang="nb-NO" b="0" dirty="0"/>
              <a:t> </a:t>
            </a:r>
            <a:r>
              <a:rPr lang="nb-NO" b="0" dirty="0" err="1"/>
              <a:t>government</a:t>
            </a:r>
            <a:r>
              <a:rPr lang="nb-NO" b="0" dirty="0"/>
              <a:t> </a:t>
            </a:r>
            <a:r>
              <a:rPr lang="nb-NO" b="0" dirty="0" err="1"/>
              <a:t>about</a:t>
            </a:r>
            <a:r>
              <a:rPr lang="nb-NO" b="0" dirty="0"/>
              <a:t> </a:t>
            </a:r>
            <a:r>
              <a:rPr lang="nb-NO" b="0" dirty="0" err="1"/>
              <a:t>safety</a:t>
            </a:r>
            <a:r>
              <a:rPr lang="nb-NO" b="0" dirty="0"/>
              <a:t> </a:t>
            </a:r>
            <a:r>
              <a:rPr lang="nb-NO" b="0" dirty="0" err="1"/>
              <a:t>measures</a:t>
            </a:r>
            <a:r>
              <a:rPr lang="nb-NO" b="0" dirty="0"/>
              <a:t> and so </a:t>
            </a:r>
            <a:r>
              <a:rPr lang="nb-NO" b="0" dirty="0" err="1"/>
              <a:t>forth</a:t>
            </a:r>
            <a:r>
              <a:rPr lang="nb-NO" b="0" dirty="0"/>
              <a:t>. </a:t>
            </a:r>
            <a:r>
              <a:rPr lang="nb-NO" b="0" dirty="0" err="1"/>
              <a:t>You</a:t>
            </a:r>
            <a:r>
              <a:rPr lang="nb-NO" b="0" dirty="0"/>
              <a:t> </a:t>
            </a:r>
            <a:r>
              <a:rPr lang="nb-NO" b="0" dirty="0" err="1"/>
              <a:t>need</a:t>
            </a:r>
            <a:r>
              <a:rPr lang="nb-NO" b="0" dirty="0"/>
              <a:t> to be </a:t>
            </a:r>
            <a:r>
              <a:rPr lang="nb-NO" b="0" dirty="0" err="1"/>
              <a:t>able</a:t>
            </a:r>
            <a:r>
              <a:rPr lang="nb-NO" b="0" dirty="0"/>
              <a:t> to </a:t>
            </a:r>
            <a:r>
              <a:rPr lang="nb-NO" b="0" dirty="0" err="1"/>
              <a:t>go</a:t>
            </a:r>
            <a:r>
              <a:rPr lang="nb-NO" b="0" dirty="0"/>
              <a:t> to NRK and </a:t>
            </a:r>
            <a:r>
              <a:rPr lang="nb-NO" b="0" dirty="0" err="1"/>
              <a:t>watch</a:t>
            </a:r>
            <a:r>
              <a:rPr lang="nb-NO" b="0" dirty="0"/>
              <a:t> </a:t>
            </a:r>
            <a:r>
              <a:rPr lang="nb-NO" b="0" dirty="0" err="1"/>
              <a:t>the</a:t>
            </a:r>
            <a:r>
              <a:rPr lang="nb-NO" b="0" dirty="0"/>
              <a:t> prime </a:t>
            </a:r>
            <a:r>
              <a:rPr lang="nb-NO" b="0" dirty="0" err="1"/>
              <a:t>minister’s</a:t>
            </a:r>
            <a:r>
              <a:rPr lang="nb-NO" b="0" dirty="0"/>
              <a:t> press </a:t>
            </a:r>
            <a:r>
              <a:rPr lang="nb-NO" b="0" dirty="0" err="1"/>
              <a:t>conference</a:t>
            </a:r>
            <a:r>
              <a:rPr lang="nb-NO" b="0" dirty="0"/>
              <a:t>, and </a:t>
            </a:r>
            <a:r>
              <a:rPr lang="nb-NO" b="0" dirty="0" err="1"/>
              <a:t>the</a:t>
            </a:r>
            <a:r>
              <a:rPr lang="nb-NO" b="0" dirty="0"/>
              <a:t> linear </a:t>
            </a:r>
            <a:r>
              <a:rPr lang="nb-NO" b="0" dirty="0" err="1"/>
              <a:t>channel</a:t>
            </a:r>
            <a:r>
              <a:rPr lang="nb-NO" b="0" dirty="0"/>
              <a:t> API is </a:t>
            </a:r>
            <a:r>
              <a:rPr lang="nb-NO" b="0" dirty="0" err="1"/>
              <a:t>one</a:t>
            </a:r>
            <a:r>
              <a:rPr lang="nb-NO" b="0" dirty="0"/>
              <a:t> </a:t>
            </a:r>
            <a:r>
              <a:rPr lang="nb-NO" b="0" dirty="0" err="1"/>
              <a:t>way</a:t>
            </a:r>
            <a:r>
              <a:rPr lang="nb-NO" b="0" dirty="0"/>
              <a:t> to support </a:t>
            </a:r>
            <a:r>
              <a:rPr lang="nb-NO" b="0" dirty="0" err="1"/>
              <a:t>that</a:t>
            </a:r>
            <a:r>
              <a:rPr lang="nb-NO" b="0" dirty="0"/>
              <a:t> scenario.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202</a:t>
            </a:fld>
            <a:endParaRPr lang="en-US"/>
          </a:p>
        </p:txBody>
      </p:sp>
    </p:spTree>
    <p:extLst>
      <p:ext uri="{BB962C8B-B14F-4D97-AF65-F5344CB8AC3E}">
        <p14:creationId xmlns:p14="http://schemas.microsoft.com/office/powerpoint/2010/main" val="198935440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203</a:t>
            </a:fld>
            <a:endParaRPr lang="en-US"/>
          </a:p>
        </p:txBody>
      </p:sp>
    </p:spTree>
    <p:extLst>
      <p:ext uri="{BB962C8B-B14F-4D97-AF65-F5344CB8AC3E}">
        <p14:creationId xmlns:p14="http://schemas.microsoft.com/office/powerpoint/2010/main" val="48910433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204</a:t>
            </a:fld>
            <a:endParaRPr lang="en-US"/>
          </a:p>
        </p:txBody>
      </p:sp>
    </p:spTree>
    <p:extLst>
      <p:ext uri="{BB962C8B-B14F-4D97-AF65-F5344CB8AC3E}">
        <p14:creationId xmlns:p14="http://schemas.microsoft.com/office/powerpoint/2010/main" val="360519191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205</a:t>
            </a:fld>
            <a:endParaRPr lang="en-US"/>
          </a:p>
        </p:txBody>
      </p:sp>
    </p:spTree>
    <p:extLst>
      <p:ext uri="{BB962C8B-B14F-4D97-AF65-F5344CB8AC3E}">
        <p14:creationId xmlns:p14="http://schemas.microsoft.com/office/powerpoint/2010/main" val="89411513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206</a:t>
            </a:fld>
            <a:endParaRPr lang="en-US"/>
          </a:p>
        </p:txBody>
      </p:sp>
    </p:spTree>
    <p:extLst>
      <p:ext uri="{BB962C8B-B14F-4D97-AF65-F5344CB8AC3E}">
        <p14:creationId xmlns:p14="http://schemas.microsoft.com/office/powerpoint/2010/main" val="340368534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207</a:t>
            </a:fld>
            <a:endParaRPr lang="en-US"/>
          </a:p>
        </p:txBody>
      </p:sp>
    </p:spTree>
    <p:extLst>
      <p:ext uri="{BB962C8B-B14F-4D97-AF65-F5344CB8AC3E}">
        <p14:creationId xmlns:p14="http://schemas.microsoft.com/office/powerpoint/2010/main" val="93789863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At a </a:t>
            </a:r>
            <a:r>
              <a:rPr lang="nb-NO" b="0" dirty="0" err="1"/>
              <a:t>very</a:t>
            </a:r>
            <a:r>
              <a:rPr lang="nb-NO" b="0" dirty="0"/>
              <a:t> </a:t>
            </a:r>
            <a:r>
              <a:rPr lang="nb-NO" b="0" dirty="0" err="1"/>
              <a:t>high</a:t>
            </a:r>
            <a:r>
              <a:rPr lang="nb-NO" b="0" dirty="0"/>
              <a:t> </a:t>
            </a:r>
            <a:r>
              <a:rPr lang="nb-NO" b="0" dirty="0" err="1"/>
              <a:t>level</a:t>
            </a:r>
            <a:r>
              <a:rPr lang="nb-NO" b="0" dirty="0"/>
              <a:t>, </a:t>
            </a:r>
            <a:r>
              <a:rPr lang="nb-NO" b="0" dirty="0" err="1"/>
              <a:t>the</a:t>
            </a:r>
            <a:r>
              <a:rPr lang="nb-NO" b="0" dirty="0"/>
              <a:t> design </a:t>
            </a:r>
            <a:r>
              <a:rPr lang="nb-NO" b="0" dirty="0" err="1"/>
              <a:t>looks</a:t>
            </a:r>
            <a:r>
              <a:rPr lang="nb-NO" b="0" dirty="0"/>
              <a:t> </a:t>
            </a:r>
            <a:r>
              <a:rPr lang="nb-NO" b="0" dirty="0" err="1"/>
              <a:t>something</a:t>
            </a:r>
            <a:r>
              <a:rPr lang="nb-NO" b="0" dirty="0"/>
              <a:t> like </a:t>
            </a:r>
            <a:r>
              <a:rPr lang="nb-NO" b="0" dirty="0" err="1"/>
              <a:t>this</a:t>
            </a:r>
            <a:r>
              <a:rPr lang="nb-NO" b="0" dirty="0"/>
              <a:t>. The </a:t>
            </a:r>
            <a:r>
              <a:rPr lang="nb-NO" b="0" dirty="0" err="1"/>
              <a:t>client</a:t>
            </a:r>
            <a:r>
              <a:rPr lang="nb-NO" b="0" dirty="0"/>
              <a:t> app makes a </a:t>
            </a:r>
            <a:r>
              <a:rPr lang="nb-NO" b="0" dirty="0" err="1"/>
              <a:t>request</a:t>
            </a:r>
            <a:r>
              <a:rPr lang="nb-NO" b="0" dirty="0"/>
              <a:t> to </a:t>
            </a:r>
            <a:r>
              <a:rPr lang="nb-NO" b="0" dirty="0" err="1"/>
              <a:t>the</a:t>
            </a:r>
            <a:r>
              <a:rPr lang="nb-NO" b="0" dirty="0"/>
              <a:t> API, </a:t>
            </a:r>
            <a:r>
              <a:rPr lang="nb-NO" b="0" dirty="0" err="1"/>
              <a:t>which</a:t>
            </a:r>
            <a:r>
              <a:rPr lang="nb-NO" b="0" dirty="0"/>
              <a:t> </a:t>
            </a:r>
            <a:r>
              <a:rPr lang="nb-NO" b="0" dirty="0" err="1"/>
              <a:t>reads</a:t>
            </a:r>
            <a:r>
              <a:rPr lang="nb-NO" b="0" dirty="0"/>
              <a:t> </a:t>
            </a:r>
            <a:r>
              <a:rPr lang="nb-NO" b="0" dirty="0" err="1"/>
              <a:t>the</a:t>
            </a:r>
            <a:r>
              <a:rPr lang="nb-NO" b="0" dirty="0"/>
              <a:t> </a:t>
            </a:r>
            <a:r>
              <a:rPr lang="nb-NO" b="0" dirty="0" err="1"/>
              <a:t>necessary</a:t>
            </a:r>
            <a:r>
              <a:rPr lang="nb-NO" b="0" dirty="0"/>
              <a:t> </a:t>
            </a:r>
            <a:r>
              <a:rPr lang="nb-NO" b="0" dirty="0" err="1"/>
              <a:t>information</a:t>
            </a:r>
            <a:r>
              <a:rPr lang="nb-NO" b="0" dirty="0"/>
              <a:t> </a:t>
            </a:r>
            <a:r>
              <a:rPr lang="nb-NO" b="0" dirty="0" err="1"/>
              <a:t>about</a:t>
            </a:r>
            <a:r>
              <a:rPr lang="nb-NO" b="0" dirty="0"/>
              <a:t> metadata and </a:t>
            </a:r>
            <a:r>
              <a:rPr lang="nb-NO" b="0" dirty="0" err="1"/>
              <a:t>streaming</a:t>
            </a:r>
            <a:r>
              <a:rPr lang="nb-NO" b="0" dirty="0"/>
              <a:t> URL from a </a:t>
            </a:r>
            <a:r>
              <a:rPr lang="nb-NO" b="0" dirty="0" err="1"/>
              <a:t>blob</a:t>
            </a:r>
            <a:r>
              <a:rPr lang="nb-NO" b="0" dirty="0"/>
              <a:t>. This metadata </a:t>
            </a:r>
            <a:r>
              <a:rPr lang="nb-NO" b="0" dirty="0" err="1"/>
              <a:t>can</a:t>
            </a:r>
            <a:r>
              <a:rPr lang="nb-NO" b="0" dirty="0"/>
              <a:t> be </a:t>
            </a:r>
            <a:r>
              <a:rPr lang="nb-NO" b="0" dirty="0" err="1"/>
              <a:t>updated</a:t>
            </a:r>
            <a:r>
              <a:rPr lang="nb-NO" b="0" dirty="0"/>
              <a:t> </a:t>
            </a:r>
            <a:r>
              <a:rPr lang="nb-NO" b="0" dirty="0" err="1"/>
              <a:t>out</a:t>
            </a:r>
            <a:r>
              <a:rPr lang="nb-NO" b="0" dirty="0"/>
              <a:t> </a:t>
            </a:r>
            <a:r>
              <a:rPr lang="nb-NO" b="0" dirty="0" err="1"/>
              <a:t>of</a:t>
            </a:r>
            <a:r>
              <a:rPr lang="nb-NO" b="0" dirty="0"/>
              <a:t> band, </a:t>
            </a:r>
            <a:r>
              <a:rPr lang="nb-NO" b="0" dirty="0" err="1"/>
              <a:t>but</a:t>
            </a:r>
            <a:r>
              <a:rPr lang="nb-NO" b="0" dirty="0"/>
              <a:t> it </a:t>
            </a:r>
            <a:r>
              <a:rPr lang="nb-NO" b="0" dirty="0" err="1"/>
              <a:t>happens</a:t>
            </a:r>
            <a:r>
              <a:rPr lang="nb-NO" b="0" dirty="0"/>
              <a:t> </a:t>
            </a:r>
            <a:r>
              <a:rPr lang="nb-NO" b="0" dirty="0" err="1"/>
              <a:t>rarely</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208</a:t>
            </a:fld>
            <a:endParaRPr lang="en-US"/>
          </a:p>
        </p:txBody>
      </p:sp>
    </p:spTree>
    <p:extLst>
      <p:ext uri="{BB962C8B-B14F-4D97-AF65-F5344CB8AC3E}">
        <p14:creationId xmlns:p14="http://schemas.microsoft.com/office/powerpoint/2010/main" val="89030180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This is </a:t>
            </a:r>
            <a:r>
              <a:rPr lang="nb-NO" b="0" dirty="0" err="1"/>
              <a:t>roughly</a:t>
            </a:r>
            <a:r>
              <a:rPr lang="nb-NO" b="0" dirty="0"/>
              <a:t> </a:t>
            </a:r>
            <a:r>
              <a:rPr lang="nb-NO" b="0" dirty="0" err="1"/>
              <a:t>the</a:t>
            </a:r>
            <a:r>
              <a:rPr lang="nb-NO" b="0" dirty="0"/>
              <a:t> original design. </a:t>
            </a:r>
            <a:r>
              <a:rPr lang="nb-NO" b="0" dirty="0" err="1"/>
              <a:t>We</a:t>
            </a:r>
            <a:r>
              <a:rPr lang="nb-NO" b="0" dirty="0"/>
              <a:t> have a </a:t>
            </a:r>
            <a:r>
              <a:rPr lang="nb-NO" b="0" dirty="0" err="1"/>
              <a:t>client</a:t>
            </a:r>
            <a:r>
              <a:rPr lang="nb-NO" b="0" dirty="0"/>
              <a:t> app, it makes a </a:t>
            </a:r>
            <a:r>
              <a:rPr lang="nb-NO" b="0" dirty="0" err="1"/>
              <a:t>request</a:t>
            </a:r>
            <a:r>
              <a:rPr lang="nb-NO" b="0" dirty="0"/>
              <a:t> to </a:t>
            </a:r>
            <a:r>
              <a:rPr lang="nb-NO" b="0" dirty="0" err="1"/>
              <a:t>the</a:t>
            </a:r>
            <a:r>
              <a:rPr lang="nb-NO" b="0" dirty="0"/>
              <a:t> API. The </a:t>
            </a:r>
            <a:r>
              <a:rPr lang="nb-NO" b="0" dirty="0" err="1"/>
              <a:t>endpoint</a:t>
            </a:r>
            <a:r>
              <a:rPr lang="nb-NO" b="0" dirty="0"/>
              <a:t> </a:t>
            </a:r>
            <a:r>
              <a:rPr lang="nb-NO" b="0" dirty="0" err="1"/>
              <a:t>needs</a:t>
            </a:r>
            <a:r>
              <a:rPr lang="nb-NO" b="0" dirty="0"/>
              <a:t> data from </a:t>
            </a:r>
            <a:r>
              <a:rPr lang="nb-NO" b="0" dirty="0" err="1"/>
              <a:t>the</a:t>
            </a:r>
            <a:r>
              <a:rPr lang="nb-NO" b="0" dirty="0"/>
              <a:t> </a:t>
            </a:r>
            <a:r>
              <a:rPr lang="nb-NO" b="0" dirty="0" err="1"/>
              <a:t>blob</a:t>
            </a:r>
            <a:r>
              <a:rPr lang="nb-NO" b="0" dirty="0"/>
              <a:t>, so it </a:t>
            </a:r>
            <a:r>
              <a:rPr lang="nb-NO" b="0" dirty="0" err="1"/>
              <a:t>fetches</a:t>
            </a:r>
            <a:r>
              <a:rPr lang="nb-NO" b="0" dirty="0"/>
              <a:t> it from </a:t>
            </a:r>
            <a:r>
              <a:rPr lang="nb-NO" b="0" dirty="0" err="1"/>
              <a:t>the</a:t>
            </a:r>
            <a:r>
              <a:rPr lang="nb-NO" b="0" dirty="0"/>
              <a:t> </a:t>
            </a:r>
            <a:r>
              <a:rPr lang="nb-NO" b="0" dirty="0" err="1"/>
              <a:t>blob</a:t>
            </a:r>
            <a:r>
              <a:rPr lang="nb-NO" b="0" dirty="0"/>
              <a:t>, and </a:t>
            </a:r>
            <a:r>
              <a:rPr lang="nb-NO" b="0" dirty="0" err="1"/>
              <a:t>then</a:t>
            </a:r>
            <a:r>
              <a:rPr lang="nb-NO" b="0" dirty="0"/>
              <a:t> it </a:t>
            </a:r>
            <a:r>
              <a:rPr lang="nb-NO" b="0" dirty="0" err="1"/>
              <a:t>caches</a:t>
            </a:r>
            <a:r>
              <a:rPr lang="nb-NO" b="0" dirty="0"/>
              <a:t> it. </a:t>
            </a:r>
            <a:r>
              <a:rPr lang="nb-NO" b="0" dirty="0" err="1"/>
              <a:t>Since</a:t>
            </a:r>
            <a:r>
              <a:rPr lang="nb-NO" b="0" dirty="0"/>
              <a:t> </a:t>
            </a:r>
            <a:r>
              <a:rPr lang="nb-NO" b="0" dirty="0" err="1"/>
              <a:t>the</a:t>
            </a:r>
            <a:r>
              <a:rPr lang="nb-NO" b="0" dirty="0"/>
              <a:t> </a:t>
            </a:r>
            <a:r>
              <a:rPr lang="nb-NO" b="0" dirty="0" err="1"/>
              <a:t>blob</a:t>
            </a:r>
            <a:r>
              <a:rPr lang="nb-NO" b="0" dirty="0"/>
              <a:t> </a:t>
            </a:r>
            <a:r>
              <a:rPr lang="nb-NO" b="0" dirty="0" err="1"/>
              <a:t>changes</a:t>
            </a:r>
            <a:r>
              <a:rPr lang="nb-NO" b="0" dirty="0"/>
              <a:t> </a:t>
            </a:r>
            <a:r>
              <a:rPr lang="nb-NO" b="0" dirty="0" err="1"/>
              <a:t>very</a:t>
            </a:r>
            <a:r>
              <a:rPr lang="nb-NO" b="0" dirty="0"/>
              <a:t> </a:t>
            </a:r>
            <a:r>
              <a:rPr lang="nb-NO" b="0" dirty="0" err="1"/>
              <a:t>infrequently</a:t>
            </a:r>
            <a:r>
              <a:rPr lang="nb-NO" b="0" dirty="0"/>
              <a:t>, </a:t>
            </a:r>
            <a:r>
              <a:rPr lang="nb-NO" b="0" dirty="0" err="1"/>
              <a:t>we</a:t>
            </a:r>
            <a:r>
              <a:rPr lang="nb-NO" b="0" dirty="0"/>
              <a:t> </a:t>
            </a:r>
            <a:r>
              <a:rPr lang="nb-NO" b="0" dirty="0" err="1"/>
              <a:t>can</a:t>
            </a:r>
            <a:r>
              <a:rPr lang="nb-NO" b="0" dirty="0"/>
              <a:t> </a:t>
            </a:r>
            <a:r>
              <a:rPr lang="nb-NO" b="0" dirty="0" err="1"/>
              <a:t>cache</a:t>
            </a:r>
            <a:r>
              <a:rPr lang="nb-NO" b="0" dirty="0"/>
              <a:t> </a:t>
            </a:r>
            <a:r>
              <a:rPr lang="nb-NO" b="0" dirty="0" err="1"/>
              <a:t>the</a:t>
            </a:r>
            <a:r>
              <a:rPr lang="nb-NO" b="0" dirty="0"/>
              <a:t> </a:t>
            </a:r>
            <a:r>
              <a:rPr lang="nb-NO" b="0" dirty="0" err="1"/>
              <a:t>blob</a:t>
            </a:r>
            <a:r>
              <a:rPr lang="nb-NO" b="0" dirty="0"/>
              <a:t> for </a:t>
            </a:r>
            <a:r>
              <a:rPr lang="nb-NO" b="0" dirty="0" err="1"/>
              <a:t>quite</a:t>
            </a:r>
            <a:r>
              <a:rPr lang="nb-NO" b="0" dirty="0"/>
              <a:t> a </a:t>
            </a:r>
            <a:r>
              <a:rPr lang="nb-NO" b="0" dirty="0" err="1"/>
              <a:t>while</a:t>
            </a:r>
            <a:r>
              <a:rPr lang="nb-NO" b="0" dirty="0"/>
              <a:t>. So </a:t>
            </a:r>
            <a:r>
              <a:rPr lang="nb-NO" b="0" dirty="0" err="1"/>
              <a:t>maybe</a:t>
            </a:r>
            <a:r>
              <a:rPr lang="nb-NO" b="0" dirty="0"/>
              <a:t> </a:t>
            </a:r>
            <a:r>
              <a:rPr lang="nb-NO" b="0" dirty="0" err="1"/>
              <a:t>we</a:t>
            </a:r>
            <a:r>
              <a:rPr lang="nb-NO" b="0" dirty="0"/>
              <a:t> </a:t>
            </a:r>
            <a:r>
              <a:rPr lang="nb-NO" b="0" dirty="0" err="1"/>
              <a:t>cache</a:t>
            </a:r>
            <a:r>
              <a:rPr lang="nb-NO" b="0" dirty="0"/>
              <a:t> it for 5 </a:t>
            </a:r>
            <a:r>
              <a:rPr lang="nb-NO" b="0" dirty="0" err="1"/>
              <a:t>minutes</a:t>
            </a:r>
            <a:r>
              <a:rPr lang="nb-NO" b="0" dirty="0"/>
              <a:t>. </a:t>
            </a:r>
            <a:r>
              <a:rPr lang="nb-NO" b="0" dirty="0" err="1"/>
              <a:t>We</a:t>
            </a:r>
            <a:r>
              <a:rPr lang="nb-NO" b="0" dirty="0"/>
              <a:t> </a:t>
            </a:r>
            <a:r>
              <a:rPr lang="nb-NO" b="0" dirty="0" err="1"/>
              <a:t>could</a:t>
            </a:r>
            <a:r>
              <a:rPr lang="nb-NO" b="0" dirty="0"/>
              <a:t> </a:t>
            </a:r>
            <a:r>
              <a:rPr lang="nb-NO" b="0" dirty="0" err="1"/>
              <a:t>probably</a:t>
            </a:r>
            <a:r>
              <a:rPr lang="nb-NO" b="0" dirty="0"/>
              <a:t> </a:t>
            </a:r>
            <a:r>
              <a:rPr lang="nb-NO" b="0" dirty="0" err="1"/>
              <a:t>cache</a:t>
            </a:r>
            <a:r>
              <a:rPr lang="nb-NO" b="0" dirty="0"/>
              <a:t> it for an </a:t>
            </a:r>
            <a:r>
              <a:rPr lang="nb-NO" b="0" dirty="0" err="1"/>
              <a:t>hour</a:t>
            </a:r>
            <a:r>
              <a:rPr lang="nb-NO" b="0" dirty="0"/>
              <a:t>, </a:t>
            </a:r>
            <a:r>
              <a:rPr lang="nb-NO" b="0" dirty="0" err="1"/>
              <a:t>but</a:t>
            </a:r>
            <a:r>
              <a:rPr lang="nb-NO" b="0" dirty="0"/>
              <a:t> in </a:t>
            </a:r>
            <a:r>
              <a:rPr lang="nb-NO" b="0" dirty="0" err="1"/>
              <a:t>the</a:t>
            </a:r>
            <a:r>
              <a:rPr lang="nb-NO" b="0" dirty="0"/>
              <a:t> grand </a:t>
            </a:r>
            <a:r>
              <a:rPr lang="nb-NO" b="0" dirty="0" err="1"/>
              <a:t>scheme</a:t>
            </a:r>
            <a:r>
              <a:rPr lang="nb-NO" b="0" dirty="0"/>
              <a:t> </a:t>
            </a:r>
            <a:r>
              <a:rPr lang="nb-NO" b="0" dirty="0" err="1"/>
              <a:t>of</a:t>
            </a:r>
            <a:r>
              <a:rPr lang="nb-NO" b="0" dirty="0"/>
              <a:t> </a:t>
            </a:r>
            <a:r>
              <a:rPr lang="nb-NO" b="0" dirty="0" err="1"/>
              <a:t>things</a:t>
            </a:r>
            <a:r>
              <a:rPr lang="nb-NO" b="0" dirty="0"/>
              <a:t>, </a:t>
            </a:r>
            <a:r>
              <a:rPr lang="nb-NO" b="0" dirty="0" err="1"/>
              <a:t>the</a:t>
            </a:r>
            <a:r>
              <a:rPr lang="nb-NO" b="0" dirty="0"/>
              <a:t> </a:t>
            </a:r>
            <a:r>
              <a:rPr lang="nb-NO" b="0" dirty="0" err="1"/>
              <a:t>difference</a:t>
            </a:r>
            <a:r>
              <a:rPr lang="nb-NO" b="0" dirty="0"/>
              <a:t> </a:t>
            </a:r>
            <a:r>
              <a:rPr lang="nb-NO" b="0" dirty="0" err="1"/>
              <a:t>between</a:t>
            </a:r>
            <a:r>
              <a:rPr lang="nb-NO" b="0" dirty="0"/>
              <a:t> </a:t>
            </a:r>
            <a:r>
              <a:rPr lang="nb-NO" b="0" dirty="0" err="1"/>
              <a:t>those</a:t>
            </a:r>
            <a:r>
              <a:rPr lang="nb-NO" b="0" dirty="0"/>
              <a:t> </a:t>
            </a:r>
            <a:r>
              <a:rPr lang="nb-NO" b="0" dirty="0" err="1"/>
              <a:t>numbers</a:t>
            </a:r>
            <a:r>
              <a:rPr lang="nb-NO" b="0" dirty="0"/>
              <a:t> </a:t>
            </a:r>
            <a:r>
              <a:rPr lang="nb-NO" b="0" dirty="0" err="1"/>
              <a:t>doesn’t</a:t>
            </a:r>
            <a:r>
              <a:rPr lang="nb-NO" b="0" dirty="0"/>
              <a:t> </a:t>
            </a:r>
            <a:r>
              <a:rPr lang="nb-NO" b="0" dirty="0" err="1"/>
              <a:t>really</a:t>
            </a:r>
            <a:r>
              <a:rPr lang="nb-NO" b="0" dirty="0"/>
              <a:t> matter.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209</a:t>
            </a:fld>
            <a:endParaRPr lang="en-US"/>
          </a:p>
        </p:txBody>
      </p:sp>
    </p:spTree>
    <p:extLst>
      <p:ext uri="{BB962C8B-B14F-4D97-AF65-F5344CB8AC3E}">
        <p14:creationId xmlns:p14="http://schemas.microsoft.com/office/powerpoint/2010/main" val="774756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Traffic can sometimes come in bursts, it’s not evenly distributed.</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21</a:t>
            </a:fld>
            <a:endParaRPr lang="en-US"/>
          </a:p>
        </p:txBody>
      </p:sp>
    </p:spTree>
    <p:extLst>
      <p:ext uri="{BB962C8B-B14F-4D97-AF65-F5344CB8AC3E}">
        <p14:creationId xmlns:p14="http://schemas.microsoft.com/office/powerpoint/2010/main" val="264762687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210</a:t>
            </a:fld>
            <a:endParaRPr lang="en-US"/>
          </a:p>
        </p:txBody>
      </p:sp>
    </p:spTree>
    <p:extLst>
      <p:ext uri="{BB962C8B-B14F-4D97-AF65-F5344CB8AC3E}">
        <p14:creationId xmlns:p14="http://schemas.microsoft.com/office/powerpoint/2010/main" val="399171474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211</a:t>
            </a:fld>
            <a:endParaRPr lang="en-US"/>
          </a:p>
        </p:txBody>
      </p:sp>
    </p:spTree>
    <p:extLst>
      <p:ext uri="{BB962C8B-B14F-4D97-AF65-F5344CB8AC3E}">
        <p14:creationId xmlns:p14="http://schemas.microsoft.com/office/powerpoint/2010/main" val="12405178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212</a:t>
            </a:fld>
            <a:endParaRPr lang="en-US"/>
          </a:p>
        </p:txBody>
      </p:sp>
    </p:spTree>
    <p:extLst>
      <p:ext uri="{BB962C8B-B14F-4D97-AF65-F5344CB8AC3E}">
        <p14:creationId xmlns:p14="http://schemas.microsoft.com/office/powerpoint/2010/main" val="204404180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But</a:t>
            </a:r>
            <a:r>
              <a:rPr lang="nb-NO" b="0" dirty="0"/>
              <a:t> </a:t>
            </a:r>
            <a:r>
              <a:rPr lang="nb-NO" b="0" dirty="0" err="1"/>
              <a:t>it’s</a:t>
            </a:r>
            <a:r>
              <a:rPr lang="nb-NO" b="0" dirty="0"/>
              <a:t> still not </a:t>
            </a:r>
            <a:r>
              <a:rPr lang="nb-NO" b="0" dirty="0" err="1"/>
              <a:t>great</a:t>
            </a:r>
            <a:r>
              <a:rPr lang="nb-NO" b="0" dirty="0"/>
              <a:t>. So </a:t>
            </a:r>
            <a:r>
              <a:rPr lang="nb-NO" b="0" dirty="0" err="1"/>
              <a:t>how</a:t>
            </a:r>
            <a:r>
              <a:rPr lang="nb-NO" b="0" dirty="0"/>
              <a:t> </a:t>
            </a:r>
            <a:r>
              <a:rPr lang="nb-NO" b="0" dirty="0" err="1"/>
              <a:t>can</a:t>
            </a:r>
            <a:r>
              <a:rPr lang="nb-NO" b="0" dirty="0"/>
              <a:t> </a:t>
            </a:r>
            <a:r>
              <a:rPr lang="nb-NO" b="0" dirty="0" err="1"/>
              <a:t>we</a:t>
            </a:r>
            <a:r>
              <a:rPr lang="nb-NO" b="0" dirty="0"/>
              <a:t> </a:t>
            </a:r>
            <a:r>
              <a:rPr lang="nb-NO" b="0" dirty="0" err="1"/>
              <a:t>improve</a:t>
            </a:r>
            <a:r>
              <a:rPr lang="nb-NO" b="0" dirty="0"/>
              <a:t> </a:t>
            </a:r>
            <a:r>
              <a:rPr lang="nb-NO" b="0" dirty="0" err="1"/>
              <a:t>the</a:t>
            </a:r>
            <a:r>
              <a:rPr lang="nb-NO" b="0" dirty="0"/>
              <a:t> design?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213</a:t>
            </a:fld>
            <a:endParaRPr lang="en-US"/>
          </a:p>
        </p:txBody>
      </p:sp>
    </p:spTree>
    <p:extLst>
      <p:ext uri="{BB962C8B-B14F-4D97-AF65-F5344CB8AC3E}">
        <p14:creationId xmlns:p14="http://schemas.microsoft.com/office/powerpoint/2010/main" val="291455140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err="1"/>
              <a:t>Here’s</a:t>
            </a:r>
            <a:r>
              <a:rPr lang="nb-NO" b="0" dirty="0"/>
              <a:t> </a:t>
            </a:r>
            <a:r>
              <a:rPr lang="nb-NO" b="0" dirty="0" err="1"/>
              <a:t>the</a:t>
            </a:r>
            <a:r>
              <a:rPr lang="nb-NO" b="0" dirty="0"/>
              <a:t> </a:t>
            </a:r>
            <a:r>
              <a:rPr lang="nb-NO" b="0" dirty="0" err="1"/>
              <a:t>revised</a:t>
            </a:r>
            <a:r>
              <a:rPr lang="nb-NO" b="0" dirty="0"/>
              <a:t> design.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214</a:t>
            </a:fld>
            <a:endParaRPr lang="en-US"/>
          </a:p>
        </p:txBody>
      </p:sp>
    </p:spTree>
    <p:extLst>
      <p:ext uri="{BB962C8B-B14F-4D97-AF65-F5344CB8AC3E}">
        <p14:creationId xmlns:p14="http://schemas.microsoft.com/office/powerpoint/2010/main" val="370864699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215</a:t>
            </a:fld>
            <a:endParaRPr lang="en-US"/>
          </a:p>
        </p:txBody>
      </p:sp>
    </p:spTree>
    <p:extLst>
      <p:ext uri="{BB962C8B-B14F-4D97-AF65-F5344CB8AC3E}">
        <p14:creationId xmlns:p14="http://schemas.microsoft.com/office/powerpoint/2010/main" val="158386984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This design makes </a:t>
            </a:r>
            <a:r>
              <a:rPr lang="nb-NO" b="0" dirty="0" err="1"/>
              <a:t>the</a:t>
            </a:r>
            <a:r>
              <a:rPr lang="nb-NO" b="0" dirty="0"/>
              <a:t> </a:t>
            </a:r>
            <a:r>
              <a:rPr lang="nb-NO" b="0" dirty="0" err="1"/>
              <a:t>injected</a:t>
            </a:r>
            <a:r>
              <a:rPr lang="nb-NO" b="0" dirty="0"/>
              <a:t> </a:t>
            </a:r>
            <a:r>
              <a:rPr lang="nb-NO" b="0" dirty="0" err="1"/>
              <a:t>faults</a:t>
            </a:r>
            <a:r>
              <a:rPr lang="nb-NO" b="0" dirty="0"/>
              <a:t> irrelevant in a </a:t>
            </a:r>
            <a:r>
              <a:rPr lang="nb-NO" b="0" dirty="0" err="1"/>
              <a:t>way</a:t>
            </a:r>
            <a:r>
              <a:rPr lang="nb-NO" b="0" dirty="0"/>
              <a:t>. I </a:t>
            </a:r>
            <a:r>
              <a:rPr lang="nb-NO" b="0" dirty="0" err="1"/>
              <a:t>didn’t</a:t>
            </a:r>
            <a:r>
              <a:rPr lang="nb-NO" b="0" dirty="0"/>
              <a:t> </a:t>
            </a:r>
            <a:r>
              <a:rPr lang="nb-NO" b="0" dirty="0" err="1"/>
              <a:t>include</a:t>
            </a:r>
            <a:r>
              <a:rPr lang="nb-NO" b="0" dirty="0"/>
              <a:t> The </a:t>
            </a:r>
            <a:r>
              <a:rPr lang="nb-NO" b="0" dirty="0" err="1"/>
              <a:t>only</a:t>
            </a:r>
            <a:r>
              <a:rPr lang="nb-NO" b="0" dirty="0"/>
              <a:t> </a:t>
            </a:r>
            <a:r>
              <a:rPr lang="nb-NO" b="0" dirty="0" err="1"/>
              <a:t>consequence</a:t>
            </a:r>
            <a:r>
              <a:rPr lang="nb-NO" b="0" dirty="0"/>
              <a:t> </a:t>
            </a:r>
            <a:r>
              <a:rPr lang="nb-NO" b="0" dirty="0" err="1"/>
              <a:t>of</a:t>
            </a:r>
            <a:r>
              <a:rPr lang="nb-NO" b="0" dirty="0"/>
              <a:t> </a:t>
            </a:r>
            <a:r>
              <a:rPr lang="nb-NO" b="0" dirty="0" err="1"/>
              <a:t>the</a:t>
            </a:r>
            <a:r>
              <a:rPr lang="nb-NO" b="0" dirty="0"/>
              <a:t> </a:t>
            </a:r>
            <a:r>
              <a:rPr lang="nb-NO" b="0" dirty="0" err="1"/>
              <a:t>injected</a:t>
            </a:r>
            <a:r>
              <a:rPr lang="nb-NO" b="0" dirty="0"/>
              <a:t> </a:t>
            </a:r>
            <a:r>
              <a:rPr lang="nb-NO" b="0" dirty="0" err="1"/>
              <a:t>faults</a:t>
            </a:r>
            <a:r>
              <a:rPr lang="nb-NO" b="0" dirty="0"/>
              <a:t> is </a:t>
            </a:r>
            <a:r>
              <a:rPr lang="nb-NO" b="0" dirty="0" err="1"/>
              <a:t>that</a:t>
            </a:r>
            <a:r>
              <a:rPr lang="nb-NO" b="0" dirty="0"/>
              <a:t> </a:t>
            </a:r>
            <a:r>
              <a:rPr lang="nb-NO" b="0" dirty="0" err="1"/>
              <a:t>any</a:t>
            </a:r>
            <a:r>
              <a:rPr lang="nb-NO" b="0" dirty="0"/>
              <a:t> </a:t>
            </a:r>
            <a:r>
              <a:rPr lang="nb-NO" b="0" dirty="0" err="1"/>
              <a:t>changes</a:t>
            </a:r>
            <a:r>
              <a:rPr lang="nb-NO" b="0" dirty="0"/>
              <a:t> to </a:t>
            </a:r>
            <a:r>
              <a:rPr lang="nb-NO" b="0" dirty="0" err="1"/>
              <a:t>the</a:t>
            </a:r>
            <a:r>
              <a:rPr lang="nb-NO" b="0" dirty="0"/>
              <a:t> metadata </a:t>
            </a:r>
            <a:r>
              <a:rPr lang="nb-NO" b="0" dirty="0" err="1"/>
              <a:t>blob</a:t>
            </a:r>
            <a:r>
              <a:rPr lang="nb-NO" b="0" dirty="0"/>
              <a:t> </a:t>
            </a:r>
            <a:r>
              <a:rPr lang="nb-NO" b="0" dirty="0" err="1"/>
              <a:t>will</a:t>
            </a:r>
            <a:r>
              <a:rPr lang="nb-NO" b="0" dirty="0"/>
              <a:t> be invisible, </a:t>
            </a:r>
            <a:r>
              <a:rPr lang="nb-NO" b="0" dirty="0" err="1"/>
              <a:t>they</a:t>
            </a:r>
            <a:r>
              <a:rPr lang="nb-NO" b="0" dirty="0"/>
              <a:t> </a:t>
            </a:r>
            <a:r>
              <a:rPr lang="nb-NO" b="0" dirty="0" err="1"/>
              <a:t>will</a:t>
            </a:r>
            <a:r>
              <a:rPr lang="nb-NO" b="0" dirty="0"/>
              <a:t> not be </a:t>
            </a:r>
            <a:r>
              <a:rPr lang="nb-NO" b="0" dirty="0" err="1"/>
              <a:t>applied</a:t>
            </a:r>
            <a:r>
              <a:rPr lang="nb-NO" b="0"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216</a:t>
            </a:fld>
            <a:endParaRPr lang="en-US"/>
          </a:p>
        </p:txBody>
      </p:sp>
    </p:spTree>
    <p:extLst>
      <p:ext uri="{BB962C8B-B14F-4D97-AF65-F5344CB8AC3E}">
        <p14:creationId xmlns:p14="http://schemas.microsoft.com/office/powerpoint/2010/main" val="190819055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b="0" dirty="0"/>
              <a:t>Is </a:t>
            </a:r>
            <a:r>
              <a:rPr lang="nb-NO" b="0" dirty="0" err="1"/>
              <a:t>this</a:t>
            </a:r>
            <a:r>
              <a:rPr lang="nb-NO" b="0" dirty="0"/>
              <a:t> a robust design?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217</a:t>
            </a:fld>
            <a:endParaRPr lang="en-US"/>
          </a:p>
        </p:txBody>
      </p:sp>
    </p:spTree>
    <p:extLst>
      <p:ext uri="{BB962C8B-B14F-4D97-AF65-F5344CB8AC3E}">
        <p14:creationId xmlns:p14="http://schemas.microsoft.com/office/powerpoint/2010/main" val="311502086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218</a:t>
            </a:fld>
            <a:endParaRPr lang="en-US"/>
          </a:p>
        </p:txBody>
      </p:sp>
    </p:spTree>
    <p:extLst>
      <p:ext uri="{BB962C8B-B14F-4D97-AF65-F5344CB8AC3E}">
        <p14:creationId xmlns:p14="http://schemas.microsoft.com/office/powerpoint/2010/main" val="411669123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219</a:t>
            </a:fld>
            <a:endParaRPr lang="en-US"/>
          </a:p>
        </p:txBody>
      </p:sp>
    </p:spTree>
    <p:extLst>
      <p:ext uri="{BB962C8B-B14F-4D97-AF65-F5344CB8AC3E}">
        <p14:creationId xmlns:p14="http://schemas.microsoft.com/office/powerpoint/2010/main" val="3245188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If we have a big launch for a hit show, or there is a big sports event, that can be a little bit like black Friday for us. But again, it helps that we do mostly reads. We can cache our way out of a lot of things.</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a:t>
            </a:fld>
            <a:endParaRPr lang="en-US"/>
          </a:p>
        </p:txBody>
      </p:sp>
    </p:spTree>
    <p:extLst>
      <p:ext uri="{BB962C8B-B14F-4D97-AF65-F5344CB8AC3E}">
        <p14:creationId xmlns:p14="http://schemas.microsoft.com/office/powerpoint/2010/main" val="40746253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220</a:t>
            </a:fld>
            <a:endParaRPr lang="en-US"/>
          </a:p>
        </p:txBody>
      </p:sp>
    </p:spTree>
    <p:extLst>
      <p:ext uri="{BB962C8B-B14F-4D97-AF65-F5344CB8AC3E}">
        <p14:creationId xmlns:p14="http://schemas.microsoft.com/office/powerpoint/2010/main" val="248086405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221</a:t>
            </a:fld>
            <a:endParaRPr lang="en-US"/>
          </a:p>
        </p:txBody>
      </p:sp>
    </p:spTree>
    <p:extLst>
      <p:ext uri="{BB962C8B-B14F-4D97-AF65-F5344CB8AC3E}">
        <p14:creationId xmlns:p14="http://schemas.microsoft.com/office/powerpoint/2010/main" val="270662729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222</a:t>
            </a:fld>
            <a:endParaRPr lang="en-US"/>
          </a:p>
        </p:txBody>
      </p:sp>
    </p:spTree>
    <p:extLst>
      <p:ext uri="{BB962C8B-B14F-4D97-AF65-F5344CB8AC3E}">
        <p14:creationId xmlns:p14="http://schemas.microsoft.com/office/powerpoint/2010/main" val="98755502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223</a:t>
            </a:fld>
            <a:endParaRPr lang="en-US"/>
          </a:p>
        </p:txBody>
      </p:sp>
    </p:spTree>
    <p:extLst>
      <p:ext uri="{BB962C8B-B14F-4D97-AF65-F5344CB8AC3E}">
        <p14:creationId xmlns:p14="http://schemas.microsoft.com/office/powerpoint/2010/main" val="126815858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224</a:t>
            </a:fld>
            <a:endParaRPr lang="en-US"/>
          </a:p>
        </p:txBody>
      </p:sp>
    </p:spTree>
    <p:extLst>
      <p:ext uri="{BB962C8B-B14F-4D97-AF65-F5344CB8AC3E}">
        <p14:creationId xmlns:p14="http://schemas.microsoft.com/office/powerpoint/2010/main" val="22759729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225</a:t>
            </a:fld>
            <a:endParaRPr lang="en-US"/>
          </a:p>
        </p:txBody>
      </p:sp>
    </p:spTree>
    <p:extLst>
      <p:ext uri="{BB962C8B-B14F-4D97-AF65-F5344CB8AC3E}">
        <p14:creationId xmlns:p14="http://schemas.microsoft.com/office/powerpoint/2010/main" val="52086177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226</a:t>
            </a:fld>
            <a:endParaRPr lang="en-US"/>
          </a:p>
        </p:txBody>
      </p:sp>
    </p:spTree>
    <p:extLst>
      <p:ext uri="{BB962C8B-B14F-4D97-AF65-F5344CB8AC3E}">
        <p14:creationId xmlns:p14="http://schemas.microsoft.com/office/powerpoint/2010/main" val="55127281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227</a:t>
            </a:fld>
            <a:endParaRPr lang="en-US"/>
          </a:p>
        </p:txBody>
      </p:sp>
    </p:spTree>
    <p:extLst>
      <p:ext uri="{BB962C8B-B14F-4D97-AF65-F5344CB8AC3E}">
        <p14:creationId xmlns:p14="http://schemas.microsoft.com/office/powerpoint/2010/main" val="369253628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228</a:t>
            </a:fld>
            <a:endParaRPr lang="en-US"/>
          </a:p>
        </p:txBody>
      </p:sp>
    </p:spTree>
    <p:extLst>
      <p:ext uri="{BB962C8B-B14F-4D97-AF65-F5344CB8AC3E}">
        <p14:creationId xmlns:p14="http://schemas.microsoft.com/office/powerpoint/2010/main" val="147943528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229</a:t>
            </a:fld>
            <a:endParaRPr lang="en-US"/>
          </a:p>
        </p:txBody>
      </p:sp>
    </p:spTree>
    <p:extLst>
      <p:ext uri="{BB962C8B-B14F-4D97-AF65-F5344CB8AC3E}">
        <p14:creationId xmlns:p14="http://schemas.microsoft.com/office/powerpoint/2010/main" val="2092964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Ok, so this is fundamentally the service. How can we make it reliable?</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23</a:t>
            </a:fld>
            <a:endParaRPr lang="en-US"/>
          </a:p>
        </p:txBody>
      </p:sp>
    </p:spTree>
    <p:extLst>
      <p:ext uri="{BB962C8B-B14F-4D97-AF65-F5344CB8AC3E}">
        <p14:creationId xmlns:p14="http://schemas.microsoft.com/office/powerpoint/2010/main" val="271771885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230</a:t>
            </a:fld>
            <a:endParaRPr lang="en-US"/>
          </a:p>
        </p:txBody>
      </p:sp>
    </p:spTree>
    <p:extLst>
      <p:ext uri="{BB962C8B-B14F-4D97-AF65-F5344CB8AC3E}">
        <p14:creationId xmlns:p14="http://schemas.microsoft.com/office/powerpoint/2010/main" val="341059127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231</a:t>
            </a:fld>
            <a:endParaRPr lang="en-US"/>
          </a:p>
        </p:txBody>
      </p:sp>
    </p:spTree>
    <p:extLst>
      <p:ext uri="{BB962C8B-B14F-4D97-AF65-F5344CB8AC3E}">
        <p14:creationId xmlns:p14="http://schemas.microsoft.com/office/powerpoint/2010/main" val="39182192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232</a:t>
            </a:fld>
            <a:endParaRPr lang="en-US"/>
          </a:p>
        </p:txBody>
      </p:sp>
    </p:spTree>
    <p:extLst>
      <p:ext uri="{BB962C8B-B14F-4D97-AF65-F5344CB8AC3E}">
        <p14:creationId xmlns:p14="http://schemas.microsoft.com/office/powerpoint/2010/main" val="42017280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233</a:t>
            </a:fld>
            <a:endParaRPr lang="en-US"/>
          </a:p>
        </p:txBody>
      </p:sp>
    </p:spTree>
    <p:extLst>
      <p:ext uri="{BB962C8B-B14F-4D97-AF65-F5344CB8AC3E}">
        <p14:creationId xmlns:p14="http://schemas.microsoft.com/office/powerpoint/2010/main" val="67317223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234</a:t>
            </a:fld>
            <a:endParaRPr lang="en-US"/>
          </a:p>
        </p:txBody>
      </p:sp>
    </p:spTree>
    <p:extLst>
      <p:ext uri="{BB962C8B-B14F-4D97-AF65-F5344CB8AC3E}">
        <p14:creationId xmlns:p14="http://schemas.microsoft.com/office/powerpoint/2010/main" val="284858021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235</a:t>
            </a:fld>
            <a:endParaRPr lang="en-US"/>
          </a:p>
        </p:txBody>
      </p:sp>
    </p:spTree>
    <p:extLst>
      <p:ext uri="{BB962C8B-B14F-4D97-AF65-F5344CB8AC3E}">
        <p14:creationId xmlns:p14="http://schemas.microsoft.com/office/powerpoint/2010/main" val="285523585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236</a:t>
            </a:fld>
            <a:endParaRPr lang="en-US"/>
          </a:p>
        </p:txBody>
      </p:sp>
    </p:spTree>
    <p:extLst>
      <p:ext uri="{BB962C8B-B14F-4D97-AF65-F5344CB8AC3E}">
        <p14:creationId xmlns:p14="http://schemas.microsoft.com/office/powerpoint/2010/main" val="3369869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First we need to decide what we mean by that. What does it mean for a service to be reliable?</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24</a:t>
            </a:fld>
            <a:endParaRPr lang="en-US"/>
          </a:p>
        </p:txBody>
      </p:sp>
    </p:spTree>
    <p:extLst>
      <p:ext uri="{BB962C8B-B14F-4D97-AF65-F5344CB8AC3E}">
        <p14:creationId xmlns:p14="http://schemas.microsoft.com/office/powerpoint/2010/main" val="895597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You will often hear people use words like robust and resilient, and that sounds nice, and probably has something to do with reliability. But that just postpones the problem in a way.</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25</a:t>
            </a:fld>
            <a:endParaRPr lang="en-US"/>
          </a:p>
        </p:txBody>
      </p:sp>
    </p:spTree>
    <p:extLst>
      <p:ext uri="{BB962C8B-B14F-4D97-AF65-F5344CB8AC3E}">
        <p14:creationId xmlns:p14="http://schemas.microsoft.com/office/powerpoint/2010/main" val="4240985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We now have to consider, what does it mean to be robust?</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26</a:t>
            </a:fld>
            <a:endParaRPr lang="en-US"/>
          </a:p>
        </p:txBody>
      </p:sp>
    </p:spTree>
    <p:extLst>
      <p:ext uri="{BB962C8B-B14F-4D97-AF65-F5344CB8AC3E}">
        <p14:creationId xmlns:p14="http://schemas.microsoft.com/office/powerpoint/2010/main" val="214677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And what does it mean to be resilient.</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27</a:t>
            </a:fld>
            <a:endParaRPr lang="en-US"/>
          </a:p>
        </p:txBody>
      </p:sp>
    </p:spTree>
    <p:extLst>
      <p:ext uri="{BB962C8B-B14F-4D97-AF65-F5344CB8AC3E}">
        <p14:creationId xmlns:p14="http://schemas.microsoft.com/office/powerpoint/2010/main" val="2982099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1" dirty="0"/>
              <a:t>Robustness</a:t>
            </a:r>
            <a:r>
              <a:rPr lang="en-US" b="0" dirty="0"/>
              <a:t> is about how tough it is, how much stress you put it through, how much abuse it can take before going down.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a:t>
            </a:fld>
            <a:endParaRPr lang="en-US"/>
          </a:p>
        </p:txBody>
      </p:sp>
    </p:spTree>
    <p:extLst>
      <p:ext uri="{BB962C8B-B14F-4D97-AF65-F5344CB8AC3E}">
        <p14:creationId xmlns:p14="http://schemas.microsoft.com/office/powerpoint/2010/main" val="169169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dirty="0"/>
              <a:t>There is a Simpsons episode where Homer starts boxing, and he does well, not because he is a good fighter, but because he is impossible to knock out. So he lets his opponents wear themselves out trying to knock him out, and when they’re exhausted, he can knock them out.</a:t>
            </a:r>
          </a:p>
          <a:p>
            <a:endParaRPr lang="en-US" b="0" dirty="0"/>
          </a:p>
          <a:p>
            <a:r>
              <a:rPr lang="en-US" b="0" dirty="0"/>
              <a:t>So Homer is not a good boxer, but he is a robust boxer.</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29</a:t>
            </a:fld>
            <a:endParaRPr lang="en-US"/>
          </a:p>
        </p:txBody>
      </p:sp>
    </p:spTree>
    <p:extLst>
      <p:ext uri="{BB962C8B-B14F-4D97-AF65-F5344CB8AC3E}">
        <p14:creationId xmlns:p14="http://schemas.microsoft.com/office/powerpoint/2010/main" val="3605190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if</a:t>
            </a:r>
            <a:r>
              <a:rPr lang="nb-NO" dirty="0"/>
              <a:t> </a:t>
            </a:r>
            <a:r>
              <a:rPr lang="nb-NO" dirty="0" err="1"/>
              <a:t>you’re</a:t>
            </a:r>
            <a:r>
              <a:rPr lang="nb-NO" dirty="0"/>
              <a:t> a Norwegian, </a:t>
            </a:r>
            <a:r>
              <a:rPr lang="nb-NO" dirty="0" err="1"/>
              <a:t>you</a:t>
            </a:r>
            <a:r>
              <a:rPr lang="nb-NO" dirty="0"/>
              <a:t> </a:t>
            </a:r>
            <a:r>
              <a:rPr lang="nb-NO" dirty="0" err="1"/>
              <a:t>can</a:t>
            </a:r>
            <a:r>
              <a:rPr lang="nb-NO" dirty="0"/>
              <a:t> </a:t>
            </a:r>
            <a:r>
              <a:rPr lang="nb-NO" dirty="0" err="1"/>
              <a:t>use</a:t>
            </a:r>
            <a:r>
              <a:rPr lang="nb-NO" dirty="0"/>
              <a:t> </a:t>
            </a:r>
            <a:r>
              <a:rPr lang="nb-NO" dirty="0" err="1"/>
              <a:t>our</a:t>
            </a:r>
            <a:r>
              <a:rPr lang="nb-NO" dirty="0"/>
              <a:t> service, NRK TV, to </a:t>
            </a:r>
            <a:r>
              <a:rPr lang="nb-NO" dirty="0" err="1"/>
              <a:t>watch</a:t>
            </a:r>
            <a:r>
              <a:rPr lang="nb-NO" dirty="0"/>
              <a:t> TV </a:t>
            </a:r>
            <a:r>
              <a:rPr lang="nb-NO" dirty="0" err="1"/>
              <a:t>programming</a:t>
            </a:r>
            <a:r>
              <a:rPr lang="nb-NO" dirty="0"/>
              <a:t> for a Norwegian </a:t>
            </a:r>
            <a:r>
              <a:rPr lang="nb-NO" dirty="0" err="1"/>
              <a:t>audience</a:t>
            </a:r>
            <a:r>
              <a:rPr lang="nb-NO" dirty="0"/>
              <a:t>, </a:t>
            </a:r>
            <a:r>
              <a:rPr lang="nb-NO" dirty="0" err="1"/>
              <a:t>using</a:t>
            </a:r>
            <a:r>
              <a:rPr lang="nb-NO" dirty="0"/>
              <a:t> </a:t>
            </a:r>
            <a:r>
              <a:rPr lang="nb-NO" dirty="0" err="1"/>
              <a:t>your</a:t>
            </a:r>
            <a:r>
              <a:rPr lang="nb-NO" dirty="0"/>
              <a:t> </a:t>
            </a:r>
            <a:r>
              <a:rPr lang="nb-NO" dirty="0" err="1"/>
              <a:t>browser</a:t>
            </a:r>
            <a:r>
              <a:rPr lang="nb-NO" dirty="0"/>
              <a:t>, </a:t>
            </a:r>
            <a:r>
              <a:rPr lang="nb-NO" dirty="0" err="1"/>
              <a:t>your</a:t>
            </a:r>
            <a:r>
              <a:rPr lang="nb-NO" dirty="0"/>
              <a:t> mobile </a:t>
            </a:r>
            <a:r>
              <a:rPr lang="nb-NO" dirty="0" err="1"/>
              <a:t>phone</a:t>
            </a:r>
            <a:r>
              <a:rPr lang="nb-NO" dirty="0"/>
              <a:t> or </a:t>
            </a:r>
            <a:r>
              <a:rPr lang="nb-NO" dirty="0" err="1"/>
              <a:t>your</a:t>
            </a:r>
            <a:r>
              <a:rPr lang="nb-NO" dirty="0"/>
              <a:t> smart TV. It is a </a:t>
            </a:r>
            <a:r>
              <a:rPr lang="nb-NO" dirty="0" err="1"/>
              <a:t>serious</a:t>
            </a:r>
            <a:r>
              <a:rPr lang="nb-NO" dirty="0"/>
              <a:t> software system in </a:t>
            </a:r>
            <a:r>
              <a:rPr lang="nb-NO" dirty="0" err="1"/>
              <a:t>the</a:t>
            </a:r>
            <a:r>
              <a:rPr lang="nb-NO" dirty="0"/>
              <a:t> </a:t>
            </a:r>
            <a:r>
              <a:rPr lang="nb-NO" dirty="0" err="1"/>
              <a:t>sense</a:t>
            </a:r>
            <a:r>
              <a:rPr lang="nb-NO" dirty="0"/>
              <a:t> </a:t>
            </a:r>
            <a:r>
              <a:rPr lang="nb-NO" dirty="0" err="1"/>
              <a:t>that</a:t>
            </a:r>
            <a:r>
              <a:rPr lang="nb-NO" dirty="0"/>
              <a:t> </a:t>
            </a:r>
            <a:r>
              <a:rPr lang="nb-NO" dirty="0" err="1"/>
              <a:t>we</a:t>
            </a:r>
            <a:r>
              <a:rPr lang="nb-NO" dirty="0"/>
              <a:t> have </a:t>
            </a:r>
            <a:r>
              <a:rPr lang="nb-NO" dirty="0" err="1"/>
              <a:t>something</a:t>
            </a:r>
            <a:r>
              <a:rPr lang="nb-NO" dirty="0"/>
              <a:t> like half a million </a:t>
            </a:r>
            <a:r>
              <a:rPr lang="nb-NO" dirty="0" err="1"/>
              <a:t>users</a:t>
            </a:r>
            <a:r>
              <a:rPr lang="nb-NO" dirty="0"/>
              <a:t> </a:t>
            </a:r>
            <a:r>
              <a:rPr lang="nb-NO" dirty="0" err="1"/>
              <a:t>watching</a:t>
            </a:r>
            <a:r>
              <a:rPr lang="nb-NO" dirty="0"/>
              <a:t> </a:t>
            </a:r>
            <a:r>
              <a:rPr lang="nb-NO" dirty="0" err="1"/>
              <a:t>roughly</a:t>
            </a:r>
            <a:r>
              <a:rPr lang="nb-NO" dirty="0"/>
              <a:t> half a million </a:t>
            </a:r>
            <a:r>
              <a:rPr lang="nb-NO" dirty="0" err="1"/>
              <a:t>hours</a:t>
            </a:r>
            <a:r>
              <a:rPr lang="nb-NO" dirty="0"/>
              <a:t> </a:t>
            </a:r>
            <a:r>
              <a:rPr lang="nb-NO" dirty="0" err="1"/>
              <a:t>of</a:t>
            </a:r>
            <a:r>
              <a:rPr lang="nb-NO" dirty="0"/>
              <a:t> </a:t>
            </a:r>
            <a:r>
              <a:rPr lang="nb-NO" dirty="0" err="1"/>
              <a:t>content</a:t>
            </a:r>
            <a:r>
              <a:rPr lang="nb-NO" dirty="0"/>
              <a:t> </a:t>
            </a:r>
            <a:r>
              <a:rPr lang="nb-NO" dirty="0" err="1"/>
              <a:t>every</a:t>
            </a:r>
            <a:r>
              <a:rPr lang="nb-NO" dirty="0"/>
              <a:t> </a:t>
            </a:r>
            <a:r>
              <a:rPr lang="nb-NO" dirty="0" err="1"/>
              <a:t>day</a:t>
            </a:r>
            <a:r>
              <a:rPr lang="nb-NO" dirty="0"/>
              <a:t>. And </a:t>
            </a:r>
            <a:r>
              <a:rPr lang="nb-NO" dirty="0" err="1"/>
              <a:t>of</a:t>
            </a:r>
            <a:r>
              <a:rPr lang="nb-NO" dirty="0"/>
              <a:t> </a:t>
            </a:r>
            <a:r>
              <a:rPr lang="nb-NO" dirty="0" err="1"/>
              <a:t>course</a:t>
            </a:r>
            <a:r>
              <a:rPr lang="nb-NO" dirty="0"/>
              <a:t> it </a:t>
            </a:r>
            <a:r>
              <a:rPr lang="nb-NO" dirty="0" err="1"/>
              <a:t>varies</a:t>
            </a:r>
            <a:r>
              <a:rPr lang="nb-NO" dirty="0"/>
              <a:t> </a:t>
            </a:r>
            <a:r>
              <a:rPr lang="nb-NO" dirty="0" err="1"/>
              <a:t>quite</a:t>
            </a:r>
            <a:r>
              <a:rPr lang="nb-NO" dirty="0"/>
              <a:t> a bit. And </a:t>
            </a:r>
            <a:r>
              <a:rPr lang="nb-NO" dirty="0" err="1"/>
              <a:t>that</a:t>
            </a:r>
            <a:r>
              <a:rPr lang="nb-NO" dirty="0"/>
              <a:t> </a:t>
            </a:r>
            <a:r>
              <a:rPr lang="nb-NO" dirty="0" err="1"/>
              <a:t>variation</a:t>
            </a:r>
            <a:r>
              <a:rPr lang="nb-NO" dirty="0"/>
              <a:t> is </a:t>
            </a:r>
            <a:r>
              <a:rPr lang="nb-NO" dirty="0" err="1"/>
              <a:t>important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a:t>
            </a:fld>
            <a:endParaRPr lang="en-US"/>
          </a:p>
        </p:txBody>
      </p:sp>
    </p:spTree>
    <p:extLst>
      <p:ext uri="{BB962C8B-B14F-4D97-AF65-F5344CB8AC3E}">
        <p14:creationId xmlns:p14="http://schemas.microsoft.com/office/powerpoint/2010/main" val="99929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1" dirty="0"/>
              <a:t>Resilient</a:t>
            </a:r>
            <a:r>
              <a:rPr lang="en-US" b="0" dirty="0"/>
              <a:t> is related, but not quite the same. Resilient is about bouncing back from failure, and continuing to work, to provide service, even under bad conditions.</a:t>
            </a:r>
          </a:p>
          <a:p>
            <a:endParaRPr lang="en-US" b="0" dirty="0"/>
          </a:p>
          <a:p>
            <a:r>
              <a:rPr lang="en-US" b="0" dirty="0"/>
              <a:t>So in terms of boxing, it’s more about getting back up when someone knocks you out, and then to keep moving forward. It’s more Rocky Balboa than Homer Simpson.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30</a:t>
            </a:fld>
            <a:endParaRPr lang="en-US"/>
          </a:p>
        </p:txBody>
      </p:sp>
    </p:spTree>
    <p:extLst>
      <p:ext uri="{BB962C8B-B14F-4D97-AF65-F5344CB8AC3E}">
        <p14:creationId xmlns:p14="http://schemas.microsoft.com/office/powerpoint/2010/main" val="3729015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There’s</a:t>
            </a:r>
            <a:r>
              <a:rPr lang="nb-NO" dirty="0"/>
              <a:t> an </a:t>
            </a:r>
            <a:r>
              <a:rPr lang="nb-NO" dirty="0" err="1"/>
              <a:t>annoying</a:t>
            </a:r>
            <a:r>
              <a:rPr lang="nb-NO" dirty="0"/>
              <a:t> </a:t>
            </a:r>
            <a:r>
              <a:rPr lang="nb-NO" dirty="0" err="1"/>
              <a:t>song</a:t>
            </a:r>
            <a:r>
              <a:rPr lang="nb-NO" dirty="0"/>
              <a:t> from </a:t>
            </a:r>
            <a:r>
              <a:rPr lang="nb-NO" dirty="0" err="1"/>
              <a:t>the</a:t>
            </a:r>
            <a:r>
              <a:rPr lang="nb-NO" dirty="0"/>
              <a:t> 1990s </a:t>
            </a:r>
            <a:r>
              <a:rPr lang="nb-NO" dirty="0" err="1"/>
              <a:t>that</a:t>
            </a:r>
            <a:r>
              <a:rPr lang="nb-NO" dirty="0"/>
              <a:t> </a:t>
            </a:r>
            <a:r>
              <a:rPr lang="nb-NO" dirty="0" err="1"/>
              <a:t>captures</a:t>
            </a:r>
            <a:r>
              <a:rPr lang="nb-NO" dirty="0"/>
              <a:t> </a:t>
            </a:r>
            <a:r>
              <a:rPr lang="nb-NO" dirty="0" err="1"/>
              <a:t>the</a:t>
            </a:r>
            <a:r>
              <a:rPr lang="nb-NO" dirty="0"/>
              <a:t> spirit </a:t>
            </a:r>
            <a:r>
              <a:rPr lang="nb-NO" dirty="0" err="1"/>
              <a:t>of</a:t>
            </a:r>
            <a:r>
              <a:rPr lang="nb-NO" dirty="0"/>
              <a:t> </a:t>
            </a:r>
            <a:r>
              <a:rPr lang="nb-NO" dirty="0" err="1"/>
              <a:t>resilience</a:t>
            </a:r>
            <a:r>
              <a:rPr lang="nb-NO" dirty="0"/>
              <a:t> </a:t>
            </a:r>
            <a:r>
              <a:rPr lang="nb-NO" dirty="0" err="1"/>
              <a:t>nicely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31</a:t>
            </a:fld>
            <a:endParaRPr lang="en-US"/>
          </a:p>
        </p:txBody>
      </p:sp>
    </p:spTree>
    <p:extLst>
      <p:ext uri="{BB962C8B-B14F-4D97-AF65-F5344CB8AC3E}">
        <p14:creationId xmlns:p14="http://schemas.microsoft.com/office/powerpoint/2010/main" val="796596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there’s</a:t>
            </a:r>
            <a:r>
              <a:rPr lang="nb-NO" dirty="0"/>
              <a:t> </a:t>
            </a:r>
            <a:r>
              <a:rPr lang="nb-NO" dirty="0" err="1"/>
              <a:t>also</a:t>
            </a:r>
            <a:r>
              <a:rPr lang="nb-NO" dirty="0"/>
              <a:t> </a:t>
            </a:r>
            <a:r>
              <a:rPr lang="nb-NO" dirty="0" err="1"/>
              <a:t>this</a:t>
            </a:r>
            <a:r>
              <a:rPr lang="nb-NO" dirty="0"/>
              <a:t> </a:t>
            </a:r>
            <a:r>
              <a:rPr lang="nb-NO" dirty="0" err="1"/>
              <a:t>property</a:t>
            </a:r>
            <a:r>
              <a:rPr lang="nb-NO" dirty="0"/>
              <a:t> </a:t>
            </a:r>
            <a:r>
              <a:rPr lang="nb-NO" dirty="0" err="1"/>
              <a:t>of</a:t>
            </a:r>
            <a:r>
              <a:rPr lang="nb-NO" dirty="0"/>
              <a:t> not giving up, and to </a:t>
            </a:r>
            <a:r>
              <a:rPr lang="nb-NO" dirty="0" err="1"/>
              <a:t>keep</a:t>
            </a:r>
            <a:r>
              <a:rPr lang="nb-NO" dirty="0"/>
              <a:t> </a:t>
            </a:r>
            <a:r>
              <a:rPr lang="nb-NO" dirty="0" err="1"/>
              <a:t>trying</a:t>
            </a:r>
            <a:r>
              <a:rPr lang="nb-NO" dirty="0"/>
              <a:t> to </a:t>
            </a:r>
            <a:r>
              <a:rPr lang="nb-NO" dirty="0" err="1"/>
              <a:t>accomplish</a:t>
            </a:r>
            <a:r>
              <a:rPr lang="nb-NO" dirty="0"/>
              <a:t> </a:t>
            </a:r>
            <a:r>
              <a:rPr lang="nb-NO" dirty="0" err="1"/>
              <a:t>your</a:t>
            </a:r>
            <a:r>
              <a:rPr lang="nb-NO" dirty="0"/>
              <a:t> goal </a:t>
            </a:r>
            <a:r>
              <a:rPr lang="nb-NO" dirty="0" err="1"/>
              <a:t>even</a:t>
            </a:r>
            <a:r>
              <a:rPr lang="nb-NO" dirty="0"/>
              <a:t> in </a:t>
            </a:r>
            <a:r>
              <a:rPr lang="nb-NO" dirty="0" err="1"/>
              <a:t>the</a:t>
            </a:r>
            <a:r>
              <a:rPr lang="nb-NO" dirty="0"/>
              <a:t> </a:t>
            </a:r>
            <a:r>
              <a:rPr lang="nb-NO" dirty="0" err="1"/>
              <a:t>presence</a:t>
            </a:r>
            <a:r>
              <a:rPr lang="nb-NO" dirty="0"/>
              <a:t> </a:t>
            </a:r>
            <a:r>
              <a:rPr lang="nb-NO" dirty="0" err="1"/>
              <a:t>of</a:t>
            </a:r>
            <a:r>
              <a:rPr lang="nb-NO" dirty="0"/>
              <a:t> </a:t>
            </a:r>
            <a:r>
              <a:rPr lang="nb-NO" dirty="0" err="1"/>
              <a:t>failure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32</a:t>
            </a:fld>
            <a:endParaRPr lang="en-US"/>
          </a:p>
        </p:txBody>
      </p:sp>
    </p:spTree>
    <p:extLst>
      <p:ext uri="{BB962C8B-B14F-4D97-AF65-F5344CB8AC3E}">
        <p14:creationId xmlns:p14="http://schemas.microsoft.com/office/powerpoint/2010/main" val="4031793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a:t>
            </a:r>
            <a:r>
              <a:rPr lang="nb-NO" dirty="0" err="1"/>
              <a:t>want</a:t>
            </a:r>
            <a:r>
              <a:rPr lang="nb-NO" dirty="0"/>
              <a:t> to stress </a:t>
            </a:r>
            <a:r>
              <a:rPr lang="nb-NO" dirty="0" err="1"/>
              <a:t>that</a:t>
            </a:r>
            <a:r>
              <a:rPr lang="nb-NO" dirty="0"/>
              <a:t> </a:t>
            </a:r>
            <a:r>
              <a:rPr lang="nb-NO" dirty="0" err="1"/>
              <a:t>when</a:t>
            </a:r>
            <a:r>
              <a:rPr lang="nb-NO" dirty="0"/>
              <a:t> </a:t>
            </a:r>
            <a:r>
              <a:rPr lang="nb-NO" dirty="0" err="1"/>
              <a:t>we</a:t>
            </a:r>
            <a:r>
              <a:rPr lang="nb-NO" dirty="0"/>
              <a:t> talk </a:t>
            </a:r>
            <a:r>
              <a:rPr lang="nb-NO" dirty="0" err="1"/>
              <a:t>about</a:t>
            </a:r>
            <a:r>
              <a:rPr lang="nb-NO" dirty="0"/>
              <a:t> </a:t>
            </a:r>
            <a:r>
              <a:rPr lang="nb-NO" dirty="0" err="1"/>
              <a:t>robustness</a:t>
            </a:r>
            <a:r>
              <a:rPr lang="nb-NO" dirty="0"/>
              <a:t> and </a:t>
            </a:r>
            <a:r>
              <a:rPr lang="nb-NO" dirty="0" err="1"/>
              <a:t>resiliency</a:t>
            </a:r>
            <a:r>
              <a:rPr lang="nb-NO" dirty="0"/>
              <a:t>, </a:t>
            </a:r>
            <a:r>
              <a:rPr lang="nb-NO" dirty="0" err="1"/>
              <a:t>we’re</a:t>
            </a:r>
            <a:r>
              <a:rPr lang="nb-NO" dirty="0"/>
              <a:t> not </a:t>
            </a:r>
            <a:r>
              <a:rPr lang="nb-NO" dirty="0" err="1"/>
              <a:t>talking</a:t>
            </a:r>
            <a:r>
              <a:rPr lang="nb-NO" dirty="0"/>
              <a:t> </a:t>
            </a:r>
            <a:r>
              <a:rPr lang="nb-NO" dirty="0" err="1"/>
              <a:t>about</a:t>
            </a:r>
            <a:r>
              <a:rPr lang="nb-NO" dirty="0"/>
              <a:t> </a:t>
            </a:r>
            <a:r>
              <a:rPr lang="nb-NO" dirty="0" err="1"/>
              <a:t>booleans</a:t>
            </a:r>
            <a:r>
              <a:rPr lang="nb-NO" dirty="0"/>
              <a:t>. It’s not true or false.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33</a:t>
            </a:fld>
            <a:endParaRPr lang="en-US"/>
          </a:p>
        </p:txBody>
      </p:sp>
    </p:spTree>
    <p:extLst>
      <p:ext uri="{BB962C8B-B14F-4D97-AF65-F5344CB8AC3E}">
        <p14:creationId xmlns:p14="http://schemas.microsoft.com/office/powerpoint/2010/main" val="3945765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They’re</a:t>
            </a:r>
            <a:r>
              <a:rPr lang="nb-NO" dirty="0"/>
              <a:t> not </a:t>
            </a:r>
            <a:r>
              <a:rPr lang="nb-NO" dirty="0" err="1"/>
              <a:t>even</a:t>
            </a:r>
            <a:r>
              <a:rPr lang="nb-NO" dirty="0"/>
              <a:t> </a:t>
            </a:r>
            <a:r>
              <a:rPr lang="nb-NO" dirty="0" err="1"/>
              <a:t>percentages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34</a:t>
            </a:fld>
            <a:endParaRPr lang="en-US"/>
          </a:p>
        </p:txBody>
      </p:sp>
    </p:spTree>
    <p:extLst>
      <p:ext uri="{BB962C8B-B14F-4D97-AF65-F5344CB8AC3E}">
        <p14:creationId xmlns:p14="http://schemas.microsoft.com/office/powerpoint/2010/main" val="3210950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When</a:t>
            </a:r>
            <a:r>
              <a:rPr lang="nb-NO" dirty="0"/>
              <a:t> </a:t>
            </a:r>
            <a:r>
              <a:rPr lang="nb-NO" dirty="0" err="1"/>
              <a:t>we</a:t>
            </a:r>
            <a:r>
              <a:rPr lang="nb-NO" dirty="0"/>
              <a:t> </a:t>
            </a:r>
            <a:r>
              <a:rPr lang="nb-NO" dirty="0" err="1"/>
              <a:t>say</a:t>
            </a:r>
            <a:r>
              <a:rPr lang="nb-NO" dirty="0"/>
              <a:t> </a:t>
            </a:r>
            <a:r>
              <a:rPr lang="nb-NO" dirty="0" err="1"/>
              <a:t>that</a:t>
            </a:r>
            <a:r>
              <a:rPr lang="nb-NO" dirty="0"/>
              <a:t> a service is robust, </a:t>
            </a:r>
            <a:r>
              <a:rPr lang="nb-NO" dirty="0" err="1"/>
              <a:t>we</a:t>
            </a:r>
            <a:r>
              <a:rPr lang="nb-NO" dirty="0"/>
              <a:t> </a:t>
            </a:r>
            <a:r>
              <a:rPr lang="nb-NO" dirty="0" err="1"/>
              <a:t>mean</a:t>
            </a:r>
            <a:r>
              <a:rPr lang="nb-NO" dirty="0"/>
              <a:t> </a:t>
            </a:r>
            <a:r>
              <a:rPr lang="nb-NO" dirty="0" err="1"/>
              <a:t>that</a:t>
            </a:r>
            <a:r>
              <a:rPr lang="nb-NO" dirty="0"/>
              <a:t> </a:t>
            </a:r>
            <a:r>
              <a:rPr lang="nb-NO" dirty="0" err="1"/>
              <a:t>we’ve</a:t>
            </a:r>
            <a:r>
              <a:rPr lang="nb-NO" dirty="0"/>
              <a:t> </a:t>
            </a:r>
            <a:r>
              <a:rPr lang="nb-NO" dirty="0" err="1"/>
              <a:t>verified</a:t>
            </a:r>
            <a:r>
              <a:rPr lang="nb-NO" dirty="0"/>
              <a:t> </a:t>
            </a:r>
            <a:r>
              <a:rPr lang="nb-NO" dirty="0" err="1"/>
              <a:t>that</a:t>
            </a:r>
            <a:r>
              <a:rPr lang="nb-NO" dirty="0"/>
              <a:t> it is robust </a:t>
            </a:r>
            <a:r>
              <a:rPr lang="nb-NO" dirty="0" err="1"/>
              <a:t>against</a:t>
            </a:r>
            <a:r>
              <a:rPr lang="nb-NO" dirty="0"/>
              <a:t> </a:t>
            </a:r>
            <a:r>
              <a:rPr lang="nb-NO" dirty="0" err="1"/>
              <a:t>certain</a:t>
            </a:r>
            <a:r>
              <a:rPr lang="nb-NO" dirty="0"/>
              <a:t> </a:t>
            </a:r>
            <a:r>
              <a:rPr lang="nb-NO" dirty="0" err="1"/>
              <a:t>kinds</a:t>
            </a:r>
            <a:r>
              <a:rPr lang="nb-NO" dirty="0"/>
              <a:t> and </a:t>
            </a:r>
            <a:r>
              <a:rPr lang="nb-NO" dirty="0" err="1"/>
              <a:t>amounts</a:t>
            </a:r>
            <a:r>
              <a:rPr lang="nb-NO" dirty="0"/>
              <a:t> </a:t>
            </a:r>
            <a:r>
              <a:rPr lang="nb-NO" dirty="0" err="1"/>
              <a:t>of</a:t>
            </a:r>
            <a:r>
              <a:rPr lang="nb-NO" dirty="0"/>
              <a:t> stress. </a:t>
            </a:r>
            <a:r>
              <a:rPr lang="nb-NO" dirty="0" err="1"/>
              <a:t>That</a:t>
            </a:r>
            <a:r>
              <a:rPr lang="nb-NO" dirty="0"/>
              <a:t> </a:t>
            </a:r>
            <a:r>
              <a:rPr lang="nb-NO" dirty="0" err="1"/>
              <a:t>implies</a:t>
            </a:r>
            <a:r>
              <a:rPr lang="nb-NO" dirty="0"/>
              <a:t> </a:t>
            </a:r>
            <a:r>
              <a:rPr lang="nb-NO" dirty="0" err="1"/>
              <a:t>that</a:t>
            </a:r>
            <a:r>
              <a:rPr lang="nb-NO" dirty="0"/>
              <a:t> </a:t>
            </a:r>
            <a:r>
              <a:rPr lang="nb-NO" dirty="0" err="1"/>
              <a:t>we</a:t>
            </a:r>
            <a:r>
              <a:rPr lang="nb-NO" dirty="0"/>
              <a:t> </a:t>
            </a:r>
            <a:r>
              <a:rPr lang="nb-NO" dirty="0" err="1"/>
              <a:t>need</a:t>
            </a:r>
            <a:r>
              <a:rPr lang="nb-NO" dirty="0"/>
              <a:t> to </a:t>
            </a:r>
            <a:r>
              <a:rPr lang="nb-NO" dirty="0" err="1"/>
              <a:t>specify</a:t>
            </a:r>
            <a:r>
              <a:rPr lang="nb-NO" dirty="0"/>
              <a:t> </a:t>
            </a:r>
            <a:r>
              <a:rPr lang="nb-NO" dirty="0" err="1"/>
              <a:t>those</a:t>
            </a:r>
            <a:r>
              <a:rPr lang="nb-NO" dirty="0"/>
              <a:t> </a:t>
            </a:r>
            <a:r>
              <a:rPr lang="nb-NO" dirty="0" err="1"/>
              <a:t>kinds</a:t>
            </a:r>
            <a:r>
              <a:rPr lang="nb-NO" dirty="0"/>
              <a:t> and </a:t>
            </a:r>
            <a:r>
              <a:rPr lang="nb-NO" dirty="0" err="1"/>
              <a:t>those</a:t>
            </a:r>
            <a:r>
              <a:rPr lang="nb-NO" dirty="0"/>
              <a:t> </a:t>
            </a:r>
            <a:r>
              <a:rPr lang="nb-NO" dirty="0" err="1"/>
              <a:t>amounts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35</a:t>
            </a:fld>
            <a:endParaRPr lang="en-US"/>
          </a:p>
        </p:txBody>
      </p:sp>
    </p:spTree>
    <p:extLst>
      <p:ext uri="{BB962C8B-B14F-4D97-AF65-F5344CB8AC3E}">
        <p14:creationId xmlns:p14="http://schemas.microsoft.com/office/powerpoint/2010/main" val="325192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Similarly</a:t>
            </a:r>
            <a:r>
              <a:rPr lang="nb-NO" dirty="0"/>
              <a:t>, a system </a:t>
            </a:r>
            <a:r>
              <a:rPr lang="nb-NO" dirty="0" err="1"/>
              <a:t>may</a:t>
            </a:r>
            <a:r>
              <a:rPr lang="nb-NO" dirty="0"/>
              <a:t> be </a:t>
            </a:r>
            <a:r>
              <a:rPr lang="nb-NO" dirty="0" err="1"/>
              <a:t>resilient</a:t>
            </a:r>
            <a:r>
              <a:rPr lang="nb-NO" dirty="0"/>
              <a:t> </a:t>
            </a:r>
            <a:r>
              <a:rPr lang="nb-NO" dirty="0" err="1"/>
              <a:t>against</a:t>
            </a:r>
            <a:r>
              <a:rPr lang="nb-NO" dirty="0"/>
              <a:t> </a:t>
            </a:r>
            <a:r>
              <a:rPr lang="nb-NO" dirty="0" err="1"/>
              <a:t>certain</a:t>
            </a:r>
            <a:r>
              <a:rPr lang="nb-NO" dirty="0"/>
              <a:t> </a:t>
            </a:r>
            <a:r>
              <a:rPr lang="nb-NO" dirty="0" err="1"/>
              <a:t>kinds</a:t>
            </a:r>
            <a:r>
              <a:rPr lang="nb-NO" dirty="0"/>
              <a:t> </a:t>
            </a:r>
            <a:r>
              <a:rPr lang="nb-NO" dirty="0" err="1"/>
              <a:t>of</a:t>
            </a:r>
            <a:r>
              <a:rPr lang="nb-NO" dirty="0"/>
              <a:t> bad </a:t>
            </a:r>
            <a:r>
              <a:rPr lang="nb-NO" dirty="0" err="1"/>
              <a:t>conditions</a:t>
            </a:r>
            <a:r>
              <a:rPr lang="nb-NO" dirty="0"/>
              <a:t>. </a:t>
            </a:r>
            <a:r>
              <a:rPr lang="nb-NO" dirty="0" err="1"/>
              <a:t>Again</a:t>
            </a:r>
            <a:r>
              <a:rPr lang="nb-NO" dirty="0"/>
              <a:t>, </a:t>
            </a:r>
            <a:r>
              <a:rPr lang="nb-NO" dirty="0" err="1"/>
              <a:t>it’s</a:t>
            </a:r>
            <a:r>
              <a:rPr lang="nb-NO" dirty="0"/>
              <a:t> up to </a:t>
            </a:r>
            <a:r>
              <a:rPr lang="nb-NO" dirty="0" err="1"/>
              <a:t>us</a:t>
            </a:r>
            <a:r>
              <a:rPr lang="nb-NO" dirty="0"/>
              <a:t> to </a:t>
            </a:r>
            <a:r>
              <a:rPr lang="nb-NO" dirty="0" err="1"/>
              <a:t>specify</a:t>
            </a:r>
            <a:r>
              <a:rPr lang="nb-NO" dirty="0"/>
              <a:t> </a:t>
            </a:r>
            <a:r>
              <a:rPr lang="nb-NO" dirty="0" err="1"/>
              <a:t>what</a:t>
            </a:r>
            <a:r>
              <a:rPr lang="nb-NO" dirty="0"/>
              <a:t> </a:t>
            </a:r>
            <a:r>
              <a:rPr lang="nb-NO" dirty="0" err="1"/>
              <a:t>those</a:t>
            </a:r>
            <a:r>
              <a:rPr lang="nb-NO" dirty="0"/>
              <a:t> </a:t>
            </a:r>
            <a:r>
              <a:rPr lang="nb-NO" dirty="0" err="1"/>
              <a:t>conditions</a:t>
            </a:r>
            <a:r>
              <a:rPr lang="nb-NO" dirty="0"/>
              <a:t> </a:t>
            </a:r>
            <a:r>
              <a:rPr lang="nb-NO" dirty="0" err="1"/>
              <a:t>are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36</a:t>
            </a:fld>
            <a:endParaRPr lang="en-US"/>
          </a:p>
        </p:txBody>
      </p:sp>
    </p:spTree>
    <p:extLst>
      <p:ext uri="{BB962C8B-B14F-4D97-AF65-F5344CB8AC3E}">
        <p14:creationId xmlns:p14="http://schemas.microsoft.com/office/powerpoint/2010/main" val="2501975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Robustness</a:t>
            </a:r>
            <a:r>
              <a:rPr lang="nb-NO" dirty="0"/>
              <a:t> and </a:t>
            </a:r>
            <a:r>
              <a:rPr lang="nb-NO" dirty="0" err="1"/>
              <a:t>resiliency</a:t>
            </a:r>
            <a:r>
              <a:rPr lang="nb-NO" dirty="0"/>
              <a:t> </a:t>
            </a:r>
            <a:r>
              <a:rPr lang="nb-NO" dirty="0" err="1"/>
              <a:t>are</a:t>
            </a:r>
            <a:r>
              <a:rPr lang="nb-NO" dirty="0"/>
              <a:t> non-</a:t>
            </a:r>
            <a:r>
              <a:rPr lang="nb-NO" dirty="0" err="1"/>
              <a:t>functional</a:t>
            </a:r>
            <a:r>
              <a:rPr lang="nb-NO" dirty="0"/>
              <a:t> </a:t>
            </a:r>
            <a:r>
              <a:rPr lang="nb-NO" dirty="0" err="1"/>
              <a:t>requirements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37</a:t>
            </a:fld>
            <a:endParaRPr lang="en-US"/>
          </a:p>
        </p:txBody>
      </p:sp>
    </p:spTree>
    <p:extLst>
      <p:ext uri="{BB962C8B-B14F-4D97-AF65-F5344CB8AC3E}">
        <p14:creationId xmlns:p14="http://schemas.microsoft.com/office/powerpoint/2010/main" val="3718605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As </a:t>
            </a:r>
            <a:r>
              <a:rPr lang="nb-NO" dirty="0" err="1"/>
              <a:t>such</a:t>
            </a:r>
            <a:r>
              <a:rPr lang="nb-NO" dirty="0"/>
              <a:t>, </a:t>
            </a:r>
            <a:r>
              <a:rPr lang="nb-NO" dirty="0" err="1"/>
              <a:t>they</a:t>
            </a:r>
            <a:r>
              <a:rPr lang="nb-NO" dirty="0"/>
              <a:t> </a:t>
            </a:r>
            <a:r>
              <a:rPr lang="nb-NO" dirty="0" err="1"/>
              <a:t>aren’t</a:t>
            </a:r>
            <a:r>
              <a:rPr lang="nb-NO" dirty="0"/>
              <a:t> </a:t>
            </a:r>
            <a:r>
              <a:rPr lang="nb-NO" dirty="0" err="1"/>
              <a:t>generic</a:t>
            </a:r>
            <a:r>
              <a:rPr lang="nb-NO" dirty="0"/>
              <a:t>. </a:t>
            </a:r>
            <a:r>
              <a:rPr lang="nb-NO" dirty="0" err="1"/>
              <a:t>They</a:t>
            </a:r>
            <a:r>
              <a:rPr lang="nb-NO" dirty="0"/>
              <a:t> </a:t>
            </a:r>
            <a:r>
              <a:rPr lang="nb-NO" dirty="0" err="1"/>
              <a:t>are</a:t>
            </a:r>
            <a:r>
              <a:rPr lang="nb-NO" dirty="0"/>
              <a:t> </a:t>
            </a:r>
            <a:r>
              <a:rPr lang="nb-NO" dirty="0" err="1"/>
              <a:t>specific</a:t>
            </a:r>
            <a:r>
              <a:rPr lang="nb-NO" dirty="0"/>
              <a:t> and </a:t>
            </a:r>
            <a:r>
              <a:rPr lang="nb-NO" dirty="0" err="1"/>
              <a:t>contextual</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38</a:t>
            </a:fld>
            <a:endParaRPr lang="en-US"/>
          </a:p>
        </p:txBody>
      </p:sp>
    </p:spTree>
    <p:extLst>
      <p:ext uri="{BB962C8B-B14F-4D97-AF65-F5344CB8AC3E}">
        <p14:creationId xmlns:p14="http://schemas.microsoft.com/office/powerpoint/2010/main" val="623176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They</a:t>
            </a:r>
            <a:r>
              <a:rPr lang="nb-NO" dirty="0"/>
              <a:t> </a:t>
            </a:r>
            <a:r>
              <a:rPr lang="nb-NO" dirty="0" err="1"/>
              <a:t>apply</a:t>
            </a:r>
            <a:r>
              <a:rPr lang="nb-NO" dirty="0"/>
              <a:t> to </a:t>
            </a:r>
            <a:r>
              <a:rPr lang="nb-NO" dirty="0" err="1"/>
              <a:t>your</a:t>
            </a:r>
            <a:r>
              <a:rPr lang="nb-NO" dirty="0"/>
              <a:t> service, and </a:t>
            </a:r>
            <a:r>
              <a:rPr lang="nb-NO" dirty="0" err="1"/>
              <a:t>what</a:t>
            </a:r>
            <a:r>
              <a:rPr lang="nb-NO" dirty="0"/>
              <a:t> </a:t>
            </a:r>
            <a:r>
              <a:rPr lang="nb-NO" dirty="0" err="1"/>
              <a:t>they</a:t>
            </a:r>
            <a:r>
              <a:rPr lang="nb-NO" dirty="0"/>
              <a:t> </a:t>
            </a:r>
            <a:r>
              <a:rPr lang="nb-NO" dirty="0" err="1"/>
              <a:t>are</a:t>
            </a:r>
            <a:r>
              <a:rPr lang="nb-NO" dirty="0"/>
              <a:t> </a:t>
            </a:r>
            <a:r>
              <a:rPr lang="nb-NO" dirty="0" err="1"/>
              <a:t>are</a:t>
            </a:r>
            <a:r>
              <a:rPr lang="nb-NO" dirty="0"/>
              <a:t> </a:t>
            </a:r>
            <a:r>
              <a:rPr lang="nb-NO" dirty="0" err="1"/>
              <a:t>going</a:t>
            </a:r>
            <a:r>
              <a:rPr lang="nb-NO" dirty="0"/>
              <a:t> to </a:t>
            </a:r>
            <a:r>
              <a:rPr lang="nb-NO" dirty="0" err="1"/>
              <a:t>depend</a:t>
            </a:r>
            <a:r>
              <a:rPr lang="nb-NO" dirty="0"/>
              <a:t> </a:t>
            </a:r>
            <a:r>
              <a:rPr lang="nb-NO" dirty="0" err="1"/>
              <a:t>on</a:t>
            </a:r>
            <a:r>
              <a:rPr lang="nb-NO" dirty="0"/>
              <a:t> </a:t>
            </a:r>
            <a:r>
              <a:rPr lang="nb-NO" dirty="0" err="1"/>
              <a:t>what</a:t>
            </a:r>
            <a:r>
              <a:rPr lang="nb-NO" dirty="0"/>
              <a:t> </a:t>
            </a:r>
            <a:r>
              <a:rPr lang="nb-NO" dirty="0" err="1"/>
              <a:t>that</a:t>
            </a:r>
            <a:r>
              <a:rPr lang="nb-NO" dirty="0"/>
              <a:t> service is.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39</a:t>
            </a:fld>
            <a:endParaRPr lang="en-US"/>
          </a:p>
        </p:txBody>
      </p:sp>
    </p:spTree>
    <p:extLst>
      <p:ext uri="{BB962C8B-B14F-4D97-AF65-F5344CB8AC3E}">
        <p14:creationId xmlns:p14="http://schemas.microsoft.com/office/powerpoint/2010/main" val="4181514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4</a:t>
            </a:fld>
            <a:endParaRPr lang="en-US"/>
          </a:p>
        </p:txBody>
      </p:sp>
    </p:spTree>
    <p:extLst>
      <p:ext uri="{BB962C8B-B14F-4D97-AF65-F5344CB8AC3E}">
        <p14:creationId xmlns:p14="http://schemas.microsoft.com/office/powerpoint/2010/main" val="3639969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They’re</a:t>
            </a:r>
            <a:r>
              <a:rPr lang="nb-NO" dirty="0"/>
              <a:t> business </a:t>
            </a:r>
            <a:r>
              <a:rPr lang="nb-NO" dirty="0" err="1"/>
              <a:t>requirements</a:t>
            </a:r>
            <a:r>
              <a:rPr lang="nb-NO" dirty="0"/>
              <a:t>, not </a:t>
            </a:r>
            <a:r>
              <a:rPr lang="nb-NO" dirty="0" err="1"/>
              <a:t>technical</a:t>
            </a:r>
            <a:r>
              <a:rPr lang="nb-NO" dirty="0"/>
              <a:t> </a:t>
            </a:r>
            <a:r>
              <a:rPr lang="nb-NO" dirty="0" err="1"/>
              <a:t>considerations</a:t>
            </a:r>
            <a:r>
              <a:rPr lang="nb-NO" dirty="0"/>
              <a:t>. </a:t>
            </a:r>
            <a:r>
              <a:rPr lang="nb-NO" dirty="0" err="1"/>
              <a:t>Of</a:t>
            </a:r>
            <a:r>
              <a:rPr lang="nb-NO" dirty="0"/>
              <a:t> </a:t>
            </a:r>
            <a:r>
              <a:rPr lang="nb-NO" dirty="0" err="1"/>
              <a:t>course</a:t>
            </a:r>
            <a:r>
              <a:rPr lang="nb-NO" dirty="0"/>
              <a:t> </a:t>
            </a:r>
            <a:r>
              <a:rPr lang="nb-NO" dirty="0" err="1"/>
              <a:t>the</a:t>
            </a:r>
            <a:r>
              <a:rPr lang="nb-NO" dirty="0"/>
              <a:t> business </a:t>
            </a:r>
            <a:r>
              <a:rPr lang="nb-NO" dirty="0" err="1"/>
              <a:t>requirements</a:t>
            </a:r>
            <a:r>
              <a:rPr lang="nb-NO" dirty="0"/>
              <a:t> lead to </a:t>
            </a:r>
            <a:r>
              <a:rPr lang="nb-NO" dirty="0" err="1"/>
              <a:t>technical</a:t>
            </a:r>
            <a:r>
              <a:rPr lang="nb-NO" dirty="0"/>
              <a:t> </a:t>
            </a:r>
            <a:r>
              <a:rPr lang="nb-NO" dirty="0" err="1"/>
              <a:t>considerations</a:t>
            </a:r>
            <a:r>
              <a:rPr lang="nb-NO" dirty="0"/>
              <a:t> and </a:t>
            </a:r>
            <a:r>
              <a:rPr lang="nb-NO" dirty="0" err="1"/>
              <a:t>need</a:t>
            </a:r>
            <a:r>
              <a:rPr lang="nb-NO" dirty="0"/>
              <a:t> to be </a:t>
            </a:r>
            <a:r>
              <a:rPr lang="nb-NO" dirty="0" err="1"/>
              <a:t>backed</a:t>
            </a:r>
            <a:r>
              <a:rPr lang="nb-NO" dirty="0"/>
              <a:t> by </a:t>
            </a:r>
            <a:r>
              <a:rPr lang="nb-NO" dirty="0" err="1"/>
              <a:t>technical</a:t>
            </a:r>
            <a:r>
              <a:rPr lang="nb-NO" dirty="0"/>
              <a:t> </a:t>
            </a:r>
            <a:r>
              <a:rPr lang="nb-NO" dirty="0" err="1"/>
              <a:t>solutions</a:t>
            </a:r>
            <a:r>
              <a:rPr lang="nb-NO" dirty="0"/>
              <a:t>, </a:t>
            </a:r>
            <a:r>
              <a:rPr lang="nb-NO" dirty="0" err="1"/>
              <a:t>but</a:t>
            </a:r>
            <a:r>
              <a:rPr lang="nb-NO" dirty="0"/>
              <a:t> </a:t>
            </a:r>
            <a:r>
              <a:rPr lang="nb-NO" dirty="0" err="1"/>
              <a:t>they’re</a:t>
            </a:r>
            <a:r>
              <a:rPr lang="nb-NO" dirty="0"/>
              <a:t> still business </a:t>
            </a:r>
            <a:r>
              <a:rPr lang="nb-NO" dirty="0" err="1"/>
              <a:t>requirements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40</a:t>
            </a:fld>
            <a:endParaRPr lang="en-US"/>
          </a:p>
        </p:txBody>
      </p:sp>
    </p:spTree>
    <p:extLst>
      <p:ext uri="{BB962C8B-B14F-4D97-AF65-F5344CB8AC3E}">
        <p14:creationId xmlns:p14="http://schemas.microsoft.com/office/powerpoint/2010/main" val="4211809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unfortunately</a:t>
            </a:r>
            <a:r>
              <a:rPr lang="nb-NO" dirty="0"/>
              <a:t>, it </a:t>
            </a:r>
            <a:r>
              <a:rPr lang="nb-NO" dirty="0" err="1"/>
              <a:t>can</a:t>
            </a:r>
            <a:r>
              <a:rPr lang="nb-NO" dirty="0"/>
              <a:t> be hard to </a:t>
            </a:r>
            <a:r>
              <a:rPr lang="nb-NO" dirty="0" err="1"/>
              <a:t>get</a:t>
            </a:r>
            <a:r>
              <a:rPr lang="nb-NO" dirty="0"/>
              <a:t> a «business person» or a «</a:t>
            </a:r>
            <a:r>
              <a:rPr lang="nb-NO" dirty="0" err="1"/>
              <a:t>domain</a:t>
            </a:r>
            <a:r>
              <a:rPr lang="nb-NO" dirty="0"/>
              <a:t> </a:t>
            </a:r>
            <a:r>
              <a:rPr lang="nb-NO" dirty="0" err="1"/>
              <a:t>expert</a:t>
            </a:r>
            <a:r>
              <a:rPr lang="nb-NO" dirty="0"/>
              <a:t>» to </a:t>
            </a:r>
            <a:r>
              <a:rPr lang="nb-NO" dirty="0" err="1"/>
              <a:t>articulate</a:t>
            </a:r>
            <a:r>
              <a:rPr lang="nb-NO" dirty="0"/>
              <a:t> </a:t>
            </a:r>
            <a:r>
              <a:rPr lang="nb-NO" dirty="0" err="1"/>
              <a:t>such</a:t>
            </a:r>
            <a:r>
              <a:rPr lang="nb-NO" dirty="0"/>
              <a:t> </a:t>
            </a:r>
            <a:r>
              <a:rPr lang="nb-NO" dirty="0" err="1"/>
              <a:t>requirements</a:t>
            </a:r>
            <a:r>
              <a:rPr lang="nb-NO" dirty="0"/>
              <a:t>, </a:t>
            </a:r>
            <a:r>
              <a:rPr lang="nb-NO" dirty="0" err="1"/>
              <a:t>apart</a:t>
            </a:r>
            <a:r>
              <a:rPr lang="nb-NO" dirty="0"/>
              <a:t> from </a:t>
            </a:r>
            <a:r>
              <a:rPr lang="nb-NO" dirty="0" err="1"/>
              <a:t>some</a:t>
            </a:r>
            <a:r>
              <a:rPr lang="nb-NO" dirty="0"/>
              <a:t> </a:t>
            </a:r>
            <a:r>
              <a:rPr lang="nb-NO" dirty="0" err="1"/>
              <a:t>very</a:t>
            </a:r>
            <a:r>
              <a:rPr lang="nb-NO" dirty="0"/>
              <a:t> general </a:t>
            </a:r>
            <a:r>
              <a:rPr lang="nb-NO" dirty="0" err="1"/>
              <a:t>notion</a:t>
            </a:r>
            <a:r>
              <a:rPr lang="nb-NO" dirty="0"/>
              <a:t> </a:t>
            </a:r>
            <a:r>
              <a:rPr lang="nb-NO" dirty="0" err="1"/>
              <a:t>of</a:t>
            </a:r>
            <a:r>
              <a:rPr lang="nb-NO" dirty="0"/>
              <a:t> «</a:t>
            </a:r>
            <a:r>
              <a:rPr lang="nb-NO" dirty="0" err="1"/>
              <a:t>good</a:t>
            </a:r>
            <a:r>
              <a:rPr lang="nb-NO" dirty="0"/>
              <a:t> </a:t>
            </a:r>
            <a:r>
              <a:rPr lang="nb-NO" dirty="0" err="1"/>
              <a:t>enough</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41</a:t>
            </a:fld>
            <a:endParaRPr lang="en-US"/>
          </a:p>
        </p:txBody>
      </p:sp>
    </p:spTree>
    <p:extLst>
      <p:ext uri="{BB962C8B-B14F-4D97-AF65-F5344CB8AC3E}">
        <p14:creationId xmlns:p14="http://schemas.microsoft.com/office/powerpoint/2010/main" val="3415828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as a </a:t>
            </a:r>
            <a:r>
              <a:rPr lang="nb-NO" dirty="0" err="1"/>
              <a:t>result</a:t>
            </a:r>
            <a:r>
              <a:rPr lang="nb-NO" dirty="0"/>
              <a:t>, </a:t>
            </a:r>
            <a:r>
              <a:rPr lang="nb-NO" dirty="0" err="1"/>
              <a:t>what</a:t>
            </a:r>
            <a:r>
              <a:rPr lang="nb-NO" dirty="0"/>
              <a:t> </a:t>
            </a:r>
            <a:r>
              <a:rPr lang="nb-NO" dirty="0" err="1"/>
              <a:t>counts</a:t>
            </a:r>
            <a:r>
              <a:rPr lang="nb-NO" dirty="0"/>
              <a:t> as «</a:t>
            </a:r>
            <a:r>
              <a:rPr lang="nb-NO" dirty="0" err="1"/>
              <a:t>good</a:t>
            </a:r>
            <a:r>
              <a:rPr lang="nb-NO" dirty="0"/>
              <a:t> </a:t>
            </a:r>
            <a:r>
              <a:rPr lang="nb-NO" dirty="0" err="1"/>
              <a:t>enough</a:t>
            </a:r>
            <a:r>
              <a:rPr lang="nb-NO" dirty="0"/>
              <a:t>» is </a:t>
            </a:r>
            <a:r>
              <a:rPr lang="nb-NO" dirty="0" err="1"/>
              <a:t>often</a:t>
            </a:r>
            <a:r>
              <a:rPr lang="nb-NO" dirty="0"/>
              <a:t> not </a:t>
            </a:r>
            <a:r>
              <a:rPr lang="nb-NO" dirty="0" err="1"/>
              <a:t>specified</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42</a:t>
            </a:fld>
            <a:endParaRPr lang="en-US"/>
          </a:p>
        </p:txBody>
      </p:sp>
    </p:spTree>
    <p:extLst>
      <p:ext uri="{BB962C8B-B14F-4D97-AF65-F5344CB8AC3E}">
        <p14:creationId xmlns:p14="http://schemas.microsoft.com/office/powerpoint/2010/main" val="3054872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we’re</a:t>
            </a:r>
            <a:r>
              <a:rPr lang="nb-NO" dirty="0"/>
              <a:t> </a:t>
            </a:r>
            <a:r>
              <a:rPr lang="nb-NO" dirty="0" err="1"/>
              <a:t>often</a:t>
            </a:r>
            <a:r>
              <a:rPr lang="nb-NO" dirty="0"/>
              <a:t> </a:t>
            </a:r>
            <a:r>
              <a:rPr lang="nb-NO" dirty="0" err="1"/>
              <a:t>left</a:t>
            </a:r>
            <a:r>
              <a:rPr lang="nb-NO" dirty="0"/>
              <a:t> </a:t>
            </a:r>
            <a:r>
              <a:rPr lang="nb-NO" dirty="0" err="1"/>
              <a:t>with</a:t>
            </a:r>
            <a:r>
              <a:rPr lang="nb-NO" dirty="0"/>
              <a:t> best </a:t>
            </a:r>
            <a:r>
              <a:rPr lang="nb-NO" dirty="0" err="1"/>
              <a:t>effort</a:t>
            </a:r>
            <a:r>
              <a:rPr lang="nb-NO" dirty="0"/>
              <a:t>. </a:t>
            </a:r>
            <a:r>
              <a:rPr lang="nb-NO" dirty="0" err="1"/>
              <a:t>Everyone</a:t>
            </a:r>
            <a:r>
              <a:rPr lang="nb-NO" dirty="0"/>
              <a:t> </a:t>
            </a:r>
            <a:r>
              <a:rPr lang="nb-NO" dirty="0" err="1"/>
              <a:t>tries</a:t>
            </a:r>
            <a:r>
              <a:rPr lang="nb-NO" dirty="0"/>
              <a:t> </a:t>
            </a:r>
            <a:r>
              <a:rPr lang="nb-NO" dirty="0" err="1"/>
              <a:t>their</a:t>
            </a:r>
            <a:r>
              <a:rPr lang="nb-NO" dirty="0"/>
              <a:t> best to </a:t>
            </a:r>
            <a:r>
              <a:rPr lang="nb-NO" dirty="0" err="1"/>
              <a:t>create</a:t>
            </a:r>
            <a:r>
              <a:rPr lang="nb-NO" dirty="0"/>
              <a:t> </a:t>
            </a:r>
            <a:r>
              <a:rPr lang="nb-NO" dirty="0" err="1"/>
              <a:t>something</a:t>
            </a:r>
            <a:r>
              <a:rPr lang="nb-NO" dirty="0"/>
              <a:t> </a:t>
            </a:r>
            <a:r>
              <a:rPr lang="nb-NO" dirty="0" err="1"/>
              <a:t>that</a:t>
            </a:r>
            <a:r>
              <a:rPr lang="nb-NO" dirty="0"/>
              <a:t> </a:t>
            </a:r>
            <a:r>
              <a:rPr lang="nb-NO" dirty="0" err="1"/>
              <a:t>works</a:t>
            </a:r>
            <a:r>
              <a:rPr lang="nb-NO" dirty="0"/>
              <a:t> </a:t>
            </a:r>
            <a:r>
              <a:rPr lang="nb-NO" dirty="0" err="1"/>
              <a:t>reasonably</a:t>
            </a:r>
            <a:r>
              <a:rPr lang="nb-NO" dirty="0"/>
              <a:t> </a:t>
            </a:r>
            <a:r>
              <a:rPr lang="nb-NO" dirty="0" err="1"/>
              <a:t>well</a:t>
            </a:r>
            <a:r>
              <a:rPr lang="nb-NO" dirty="0"/>
              <a:t> most </a:t>
            </a:r>
            <a:r>
              <a:rPr lang="nb-NO" dirty="0" err="1"/>
              <a:t>of</a:t>
            </a:r>
            <a:r>
              <a:rPr lang="nb-NO" dirty="0"/>
              <a:t> </a:t>
            </a:r>
            <a:r>
              <a:rPr lang="nb-NO" dirty="0" err="1"/>
              <a:t>the</a:t>
            </a:r>
            <a:r>
              <a:rPr lang="nb-NO" dirty="0"/>
              <a:t> time. If </a:t>
            </a:r>
            <a:r>
              <a:rPr lang="nb-NO" dirty="0" err="1"/>
              <a:t>there</a:t>
            </a:r>
            <a:r>
              <a:rPr lang="nb-NO" dirty="0"/>
              <a:t> </a:t>
            </a:r>
            <a:r>
              <a:rPr lang="nb-NO" dirty="0" err="1"/>
              <a:t>are</a:t>
            </a:r>
            <a:r>
              <a:rPr lang="nb-NO" dirty="0"/>
              <a:t> </a:t>
            </a:r>
            <a:r>
              <a:rPr lang="nb-NO" dirty="0" err="1"/>
              <a:t>obvious</a:t>
            </a:r>
            <a:r>
              <a:rPr lang="nb-NO" dirty="0"/>
              <a:t> problems, </a:t>
            </a:r>
            <a:r>
              <a:rPr lang="nb-NO" dirty="0" err="1"/>
              <a:t>we</a:t>
            </a:r>
            <a:r>
              <a:rPr lang="nb-NO" dirty="0"/>
              <a:t> </a:t>
            </a:r>
            <a:r>
              <a:rPr lang="nb-NO" dirty="0" err="1"/>
              <a:t>try</a:t>
            </a:r>
            <a:r>
              <a:rPr lang="nb-NO" dirty="0"/>
              <a:t> to </a:t>
            </a:r>
            <a:r>
              <a:rPr lang="nb-NO" dirty="0" err="1"/>
              <a:t>fix</a:t>
            </a:r>
            <a:r>
              <a:rPr lang="nb-NO" dirty="0"/>
              <a:t> </a:t>
            </a:r>
            <a:r>
              <a:rPr lang="nb-NO" dirty="0" err="1"/>
              <a:t>them</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43</a:t>
            </a:fld>
            <a:endParaRPr lang="en-US"/>
          </a:p>
        </p:txBody>
      </p:sp>
    </p:spTree>
    <p:extLst>
      <p:ext uri="{BB962C8B-B14F-4D97-AF65-F5344CB8AC3E}">
        <p14:creationId xmlns:p14="http://schemas.microsoft.com/office/powerpoint/2010/main" val="2214857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in a </a:t>
            </a:r>
            <a:r>
              <a:rPr lang="nb-NO" dirty="0" err="1"/>
              <a:t>sense</a:t>
            </a:r>
            <a:r>
              <a:rPr lang="nb-NO" dirty="0"/>
              <a:t>, </a:t>
            </a:r>
            <a:r>
              <a:rPr lang="nb-NO" dirty="0" err="1"/>
              <a:t>that</a:t>
            </a:r>
            <a:r>
              <a:rPr lang="nb-NO" dirty="0"/>
              <a:t> </a:t>
            </a:r>
            <a:r>
              <a:rPr lang="nb-NO" dirty="0" err="1"/>
              <a:t>doesn’t</a:t>
            </a:r>
            <a:r>
              <a:rPr lang="nb-NO" dirty="0"/>
              <a:t> </a:t>
            </a:r>
            <a:r>
              <a:rPr lang="nb-NO" dirty="0" err="1"/>
              <a:t>give</a:t>
            </a:r>
            <a:r>
              <a:rPr lang="nb-NO" dirty="0"/>
              <a:t> </a:t>
            </a:r>
            <a:r>
              <a:rPr lang="nb-NO" dirty="0" err="1"/>
              <a:t>us</a:t>
            </a:r>
            <a:r>
              <a:rPr lang="nb-NO" dirty="0"/>
              <a:t> </a:t>
            </a:r>
            <a:r>
              <a:rPr lang="nb-NO" dirty="0" err="1"/>
              <a:t>much</a:t>
            </a:r>
            <a:r>
              <a:rPr lang="nb-NO" dirty="0"/>
              <a:t>. Best </a:t>
            </a:r>
            <a:r>
              <a:rPr lang="nb-NO" dirty="0" err="1"/>
              <a:t>effort</a:t>
            </a:r>
            <a:r>
              <a:rPr lang="nb-NO" dirty="0"/>
              <a:t> is a given. Most </a:t>
            </a:r>
            <a:r>
              <a:rPr lang="nb-NO" dirty="0" err="1"/>
              <a:t>developers</a:t>
            </a:r>
            <a:r>
              <a:rPr lang="nb-NO" dirty="0"/>
              <a:t> </a:t>
            </a:r>
            <a:r>
              <a:rPr lang="nb-NO" dirty="0" err="1"/>
              <a:t>try</a:t>
            </a:r>
            <a:r>
              <a:rPr lang="nb-NO" dirty="0"/>
              <a:t> </a:t>
            </a:r>
            <a:r>
              <a:rPr lang="nb-NO" dirty="0" err="1"/>
              <a:t>their</a:t>
            </a:r>
            <a:r>
              <a:rPr lang="nb-NO" dirty="0"/>
              <a:t> best.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44</a:t>
            </a:fld>
            <a:endParaRPr lang="en-US"/>
          </a:p>
        </p:txBody>
      </p:sp>
    </p:spTree>
    <p:extLst>
      <p:ext uri="{BB962C8B-B14F-4D97-AF65-F5344CB8AC3E}">
        <p14:creationId xmlns:p14="http://schemas.microsoft.com/office/powerpoint/2010/main" val="3202268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unfortunately</a:t>
            </a:r>
            <a:r>
              <a:rPr lang="nb-NO" dirty="0"/>
              <a:t>, </a:t>
            </a:r>
            <a:r>
              <a:rPr lang="nb-NO" dirty="0" err="1"/>
              <a:t>this</a:t>
            </a:r>
            <a:r>
              <a:rPr lang="nb-NO" dirty="0"/>
              <a:t> «best </a:t>
            </a:r>
            <a:r>
              <a:rPr lang="nb-NO" dirty="0" err="1"/>
              <a:t>effort</a:t>
            </a:r>
            <a:r>
              <a:rPr lang="nb-NO" dirty="0"/>
              <a:t>» </a:t>
            </a:r>
            <a:r>
              <a:rPr lang="nb-NO" dirty="0" err="1"/>
              <a:t>doesn’t</a:t>
            </a:r>
            <a:r>
              <a:rPr lang="nb-NO" dirty="0"/>
              <a:t> </a:t>
            </a:r>
            <a:r>
              <a:rPr lang="nb-NO" dirty="0" err="1"/>
              <a:t>automatically</a:t>
            </a:r>
            <a:r>
              <a:rPr lang="nb-NO" dirty="0"/>
              <a:t> lead to </a:t>
            </a:r>
            <a:r>
              <a:rPr lang="nb-NO" dirty="0" err="1"/>
              <a:t>something</a:t>
            </a:r>
            <a:r>
              <a:rPr lang="nb-NO" dirty="0"/>
              <a:t> </a:t>
            </a:r>
            <a:r>
              <a:rPr lang="nb-NO" dirty="0" err="1"/>
              <a:t>that</a:t>
            </a:r>
            <a:r>
              <a:rPr lang="nb-NO" dirty="0"/>
              <a:t> is </a:t>
            </a:r>
            <a:r>
              <a:rPr lang="nb-NO" dirty="0" err="1"/>
              <a:t>good</a:t>
            </a:r>
            <a:r>
              <a:rPr lang="nb-NO" dirty="0"/>
              <a:t> </a:t>
            </a:r>
            <a:r>
              <a:rPr lang="nb-NO" dirty="0" err="1"/>
              <a:t>enough</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45</a:t>
            </a:fld>
            <a:endParaRPr lang="en-US"/>
          </a:p>
        </p:txBody>
      </p:sp>
    </p:spTree>
    <p:extLst>
      <p:ext uri="{BB962C8B-B14F-4D97-AF65-F5344CB8AC3E}">
        <p14:creationId xmlns:p14="http://schemas.microsoft.com/office/powerpoint/2010/main" val="15403315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Sometimes</a:t>
            </a:r>
            <a:r>
              <a:rPr lang="nb-NO" dirty="0"/>
              <a:t> </a:t>
            </a:r>
            <a:r>
              <a:rPr lang="nb-NO" dirty="0" err="1"/>
              <a:t>good</a:t>
            </a:r>
            <a:r>
              <a:rPr lang="nb-NO" dirty="0"/>
              <a:t> </a:t>
            </a:r>
            <a:r>
              <a:rPr lang="nb-NO" dirty="0" err="1"/>
              <a:t>enough</a:t>
            </a:r>
            <a:r>
              <a:rPr lang="nb-NO" dirty="0"/>
              <a:t> has to be </a:t>
            </a:r>
            <a:r>
              <a:rPr lang="nb-NO" dirty="0" err="1"/>
              <a:t>really</a:t>
            </a:r>
            <a:r>
              <a:rPr lang="nb-NO" dirty="0"/>
              <a:t> </a:t>
            </a:r>
            <a:r>
              <a:rPr lang="nb-NO" dirty="0" err="1"/>
              <a:t>quite</a:t>
            </a:r>
            <a:r>
              <a:rPr lang="nb-NO" dirty="0"/>
              <a:t> </a:t>
            </a:r>
            <a:r>
              <a:rPr lang="nb-NO" dirty="0" err="1"/>
              <a:t>good</a:t>
            </a:r>
            <a:r>
              <a:rPr lang="nb-NO" dirty="0"/>
              <a:t>, and </a:t>
            </a:r>
            <a:r>
              <a:rPr lang="nb-NO" dirty="0" err="1"/>
              <a:t>that</a:t>
            </a:r>
            <a:r>
              <a:rPr lang="nb-NO" dirty="0"/>
              <a:t> </a:t>
            </a:r>
            <a:r>
              <a:rPr lang="nb-NO" dirty="0" err="1"/>
              <a:t>doesn’t</a:t>
            </a:r>
            <a:r>
              <a:rPr lang="nb-NO" dirty="0"/>
              <a:t> </a:t>
            </a:r>
            <a:r>
              <a:rPr lang="nb-NO" dirty="0" err="1"/>
              <a:t>necessarily</a:t>
            </a:r>
            <a:r>
              <a:rPr lang="nb-NO" dirty="0"/>
              <a:t> fall </a:t>
            </a:r>
            <a:r>
              <a:rPr lang="nb-NO" dirty="0" err="1"/>
              <a:t>out</a:t>
            </a:r>
            <a:r>
              <a:rPr lang="nb-NO" dirty="0"/>
              <a:t> </a:t>
            </a:r>
            <a:r>
              <a:rPr lang="nb-NO" dirty="0" err="1"/>
              <a:t>of</a:t>
            </a:r>
            <a:r>
              <a:rPr lang="nb-NO" dirty="0"/>
              <a:t> an ad hoc </a:t>
            </a:r>
            <a:r>
              <a:rPr lang="nb-NO" dirty="0" err="1"/>
              <a:t>process</a:t>
            </a:r>
            <a:r>
              <a:rPr lang="nb-NO" dirty="0"/>
              <a:t> driven by gut feelings.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46</a:t>
            </a:fld>
            <a:endParaRPr lang="en-US"/>
          </a:p>
        </p:txBody>
      </p:sp>
    </p:spTree>
    <p:extLst>
      <p:ext uri="{BB962C8B-B14F-4D97-AF65-F5344CB8AC3E}">
        <p14:creationId xmlns:p14="http://schemas.microsoft.com/office/powerpoint/2010/main" val="890472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It’s not a given </a:t>
            </a:r>
            <a:r>
              <a:rPr lang="nb-NO" dirty="0" err="1"/>
              <a:t>that</a:t>
            </a:r>
            <a:r>
              <a:rPr lang="nb-NO" dirty="0"/>
              <a:t> </a:t>
            </a:r>
            <a:r>
              <a:rPr lang="nb-NO" dirty="0" err="1"/>
              <a:t>we’ll</a:t>
            </a:r>
            <a:r>
              <a:rPr lang="nb-NO" dirty="0"/>
              <a:t> </a:t>
            </a:r>
            <a:r>
              <a:rPr lang="nb-NO" dirty="0" err="1"/>
              <a:t>achieve</a:t>
            </a:r>
            <a:r>
              <a:rPr lang="nb-NO" dirty="0"/>
              <a:t> </a:t>
            </a:r>
            <a:r>
              <a:rPr lang="nb-NO" dirty="0" err="1"/>
              <a:t>that</a:t>
            </a:r>
            <a:r>
              <a:rPr lang="nb-NO" dirty="0"/>
              <a:t> </a:t>
            </a:r>
            <a:r>
              <a:rPr lang="nb-NO" dirty="0" err="1"/>
              <a:t>level</a:t>
            </a:r>
            <a:r>
              <a:rPr lang="nb-NO" dirty="0"/>
              <a:t> </a:t>
            </a:r>
            <a:r>
              <a:rPr lang="nb-NO" dirty="0" err="1"/>
              <a:t>of</a:t>
            </a:r>
            <a:r>
              <a:rPr lang="nb-NO" dirty="0"/>
              <a:t> </a:t>
            </a:r>
            <a:r>
              <a:rPr lang="nb-NO" dirty="0" err="1"/>
              <a:t>quality</a:t>
            </a:r>
            <a:r>
              <a:rPr lang="nb-NO" dirty="0"/>
              <a:t> </a:t>
            </a:r>
            <a:r>
              <a:rPr lang="nb-NO" dirty="0" err="1"/>
              <a:t>through</a:t>
            </a:r>
            <a:r>
              <a:rPr lang="nb-NO" dirty="0"/>
              <a:t> best </a:t>
            </a:r>
            <a:r>
              <a:rPr lang="nb-NO" dirty="0" err="1"/>
              <a:t>effort</a:t>
            </a:r>
            <a:r>
              <a:rPr lang="nb-NO" dirty="0"/>
              <a:t> </a:t>
            </a:r>
            <a:r>
              <a:rPr lang="nb-NO" dirty="0" err="1"/>
              <a:t>alone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47</a:t>
            </a:fld>
            <a:endParaRPr lang="en-US"/>
          </a:p>
        </p:txBody>
      </p:sp>
    </p:spTree>
    <p:extLst>
      <p:ext uri="{BB962C8B-B14F-4D97-AF65-F5344CB8AC3E}">
        <p14:creationId xmlns:p14="http://schemas.microsoft.com/office/powerpoint/2010/main" val="2670392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I’d</a:t>
            </a:r>
            <a:r>
              <a:rPr lang="nb-NO" dirty="0"/>
              <a:t> like to </a:t>
            </a:r>
            <a:r>
              <a:rPr lang="nb-NO" dirty="0" err="1"/>
              <a:t>add</a:t>
            </a:r>
            <a:r>
              <a:rPr lang="nb-NO" dirty="0"/>
              <a:t> a </a:t>
            </a:r>
            <a:r>
              <a:rPr lang="nb-NO" dirty="0" err="1"/>
              <a:t>few</a:t>
            </a:r>
            <a:r>
              <a:rPr lang="nb-NO" dirty="0"/>
              <a:t> </a:t>
            </a:r>
            <a:r>
              <a:rPr lang="nb-NO" dirty="0" err="1"/>
              <a:t>words</a:t>
            </a:r>
            <a:r>
              <a:rPr lang="nb-NO" dirty="0"/>
              <a:t> </a:t>
            </a:r>
            <a:r>
              <a:rPr lang="nb-NO" dirty="0" err="1"/>
              <a:t>about</a:t>
            </a:r>
            <a:r>
              <a:rPr lang="nb-NO" dirty="0"/>
              <a:t> </a:t>
            </a:r>
            <a:r>
              <a:rPr lang="nb-NO" dirty="0" err="1"/>
              <a:t>developer</a:t>
            </a:r>
            <a:r>
              <a:rPr lang="nb-NO" dirty="0"/>
              <a:t> </a:t>
            </a:r>
            <a:r>
              <a:rPr lang="nb-NO" dirty="0" err="1"/>
              <a:t>mindset</a:t>
            </a:r>
            <a:r>
              <a:rPr lang="nb-NO" dirty="0"/>
              <a:t> </a:t>
            </a:r>
            <a:r>
              <a:rPr lang="nb-NO" dirty="0" err="1"/>
              <a:t>here</a:t>
            </a:r>
            <a:r>
              <a:rPr lang="nb-NO" dirty="0"/>
              <a:t>. And </a:t>
            </a:r>
            <a:r>
              <a:rPr lang="nb-NO" dirty="0" err="1"/>
              <a:t>the</a:t>
            </a:r>
            <a:r>
              <a:rPr lang="nb-NO" dirty="0"/>
              <a:t> </a:t>
            </a:r>
            <a:r>
              <a:rPr lang="nb-NO" dirty="0" err="1"/>
              <a:t>reason</a:t>
            </a:r>
            <a:r>
              <a:rPr lang="nb-NO" dirty="0"/>
              <a:t> is </a:t>
            </a:r>
            <a:r>
              <a:rPr lang="nb-NO" dirty="0" err="1"/>
              <a:t>that</a:t>
            </a:r>
            <a:r>
              <a:rPr lang="nb-NO" dirty="0"/>
              <a:t> </a:t>
            </a:r>
            <a:r>
              <a:rPr lang="nb-NO" dirty="0" err="1"/>
              <a:t>I’ve</a:t>
            </a:r>
            <a:r>
              <a:rPr lang="nb-NO" dirty="0"/>
              <a:t> </a:t>
            </a:r>
            <a:r>
              <a:rPr lang="nb-NO" dirty="0" err="1"/>
              <a:t>noticed</a:t>
            </a:r>
            <a:r>
              <a:rPr lang="nb-NO" dirty="0"/>
              <a:t> a </a:t>
            </a:r>
            <a:r>
              <a:rPr lang="nb-NO" dirty="0" err="1"/>
              <a:t>change</a:t>
            </a:r>
            <a:r>
              <a:rPr lang="nb-NO" dirty="0"/>
              <a:t> in my </a:t>
            </a:r>
            <a:r>
              <a:rPr lang="nb-NO" dirty="0" err="1"/>
              <a:t>own</a:t>
            </a:r>
            <a:r>
              <a:rPr lang="nb-NO" dirty="0"/>
              <a:t> </a:t>
            </a:r>
            <a:r>
              <a:rPr lang="nb-NO" dirty="0" err="1"/>
              <a:t>mindset</a:t>
            </a:r>
            <a:r>
              <a:rPr lang="nb-NO" dirty="0"/>
              <a:t> </a:t>
            </a:r>
            <a:r>
              <a:rPr lang="nb-NO" dirty="0" err="1"/>
              <a:t>since</a:t>
            </a:r>
            <a:r>
              <a:rPr lang="nb-NO" dirty="0"/>
              <a:t> I </a:t>
            </a:r>
            <a:r>
              <a:rPr lang="nb-NO" dirty="0" err="1"/>
              <a:t>started</a:t>
            </a:r>
            <a:r>
              <a:rPr lang="nb-NO" dirty="0"/>
              <a:t> </a:t>
            </a:r>
            <a:r>
              <a:rPr lang="nb-NO" dirty="0" err="1"/>
              <a:t>working</a:t>
            </a:r>
            <a:r>
              <a:rPr lang="nb-NO" dirty="0"/>
              <a:t> more </a:t>
            </a:r>
            <a:r>
              <a:rPr lang="nb-NO" dirty="0" err="1"/>
              <a:t>deliberately</a:t>
            </a:r>
            <a:r>
              <a:rPr lang="nb-NO" dirty="0"/>
              <a:t> </a:t>
            </a:r>
            <a:r>
              <a:rPr lang="nb-NO" dirty="0" err="1"/>
              <a:t>with</a:t>
            </a:r>
            <a:r>
              <a:rPr lang="nb-NO" dirty="0"/>
              <a:t> </a:t>
            </a:r>
            <a:r>
              <a:rPr lang="nb-NO" dirty="0" err="1"/>
              <a:t>reliability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48</a:t>
            </a:fld>
            <a:endParaRPr lang="en-US"/>
          </a:p>
        </p:txBody>
      </p:sp>
    </p:spTree>
    <p:extLst>
      <p:ext uri="{BB962C8B-B14F-4D97-AF65-F5344CB8AC3E}">
        <p14:creationId xmlns:p14="http://schemas.microsoft.com/office/powerpoint/2010/main" val="41136731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Most </a:t>
            </a:r>
            <a:r>
              <a:rPr lang="nb-NO" dirty="0" err="1"/>
              <a:t>developers</a:t>
            </a:r>
            <a:r>
              <a:rPr lang="nb-NO" dirty="0"/>
              <a:t> </a:t>
            </a:r>
            <a:r>
              <a:rPr lang="nb-NO" dirty="0" err="1"/>
              <a:t>are</a:t>
            </a:r>
            <a:r>
              <a:rPr lang="nb-NO" dirty="0"/>
              <a:t> </a:t>
            </a:r>
            <a:r>
              <a:rPr lang="nb-NO" dirty="0" err="1"/>
              <a:t>conscientous</a:t>
            </a:r>
            <a:r>
              <a:rPr lang="nb-NO" dirty="0"/>
              <a:t> </a:t>
            </a:r>
            <a:r>
              <a:rPr lang="nb-NO" dirty="0" err="1"/>
              <a:t>people</a:t>
            </a:r>
            <a:r>
              <a:rPr lang="nb-NO" dirty="0"/>
              <a:t>. </a:t>
            </a:r>
            <a:r>
              <a:rPr lang="nb-NO" dirty="0" err="1"/>
              <a:t>They</a:t>
            </a:r>
            <a:r>
              <a:rPr lang="nb-NO" dirty="0"/>
              <a:t> </a:t>
            </a:r>
            <a:r>
              <a:rPr lang="nb-NO" dirty="0" err="1"/>
              <a:t>want</a:t>
            </a:r>
            <a:r>
              <a:rPr lang="nb-NO" dirty="0"/>
              <a:t> to do </a:t>
            </a:r>
            <a:r>
              <a:rPr lang="nb-NO" dirty="0" err="1"/>
              <a:t>the</a:t>
            </a:r>
            <a:r>
              <a:rPr lang="nb-NO" dirty="0"/>
              <a:t> right </a:t>
            </a:r>
            <a:r>
              <a:rPr lang="nb-NO" dirty="0" err="1"/>
              <a:t>thing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49</a:t>
            </a:fld>
            <a:endParaRPr lang="en-US"/>
          </a:p>
        </p:txBody>
      </p:sp>
    </p:spTree>
    <p:extLst>
      <p:ext uri="{BB962C8B-B14F-4D97-AF65-F5344CB8AC3E}">
        <p14:creationId xmlns:p14="http://schemas.microsoft.com/office/powerpoint/2010/main" val="59789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I’m</a:t>
            </a:r>
            <a:r>
              <a:rPr lang="nb-NO" dirty="0"/>
              <a:t> </a:t>
            </a:r>
            <a:r>
              <a:rPr lang="nb-NO" dirty="0" err="1"/>
              <a:t>going</a:t>
            </a:r>
            <a:r>
              <a:rPr lang="nb-NO" dirty="0"/>
              <a:t> to talk </a:t>
            </a:r>
            <a:r>
              <a:rPr lang="nb-NO" dirty="0" err="1"/>
              <a:t>about</a:t>
            </a:r>
            <a:r>
              <a:rPr lang="nb-NO" dirty="0"/>
              <a:t> </a:t>
            </a:r>
            <a:r>
              <a:rPr lang="nb-NO" dirty="0" err="1"/>
              <a:t>today</a:t>
            </a:r>
            <a:r>
              <a:rPr lang="nb-NO" dirty="0"/>
              <a:t> is </a:t>
            </a:r>
            <a:r>
              <a:rPr lang="nb-NO" dirty="0" err="1"/>
              <a:t>this</a:t>
            </a:r>
            <a:r>
              <a:rPr lang="nb-NO" dirty="0"/>
              <a:t>. First, </a:t>
            </a:r>
            <a:r>
              <a:rPr lang="nb-NO" dirty="0" err="1"/>
              <a:t>we’ll</a:t>
            </a:r>
            <a:r>
              <a:rPr lang="nb-NO" dirty="0"/>
              <a:t> </a:t>
            </a:r>
            <a:r>
              <a:rPr lang="nb-NO" dirty="0" err="1"/>
              <a:t>look</a:t>
            </a:r>
            <a:r>
              <a:rPr lang="nb-NO" dirty="0"/>
              <a:t> a </a:t>
            </a:r>
            <a:r>
              <a:rPr lang="nb-NO" dirty="0" err="1"/>
              <a:t>little</a:t>
            </a:r>
            <a:r>
              <a:rPr lang="nb-NO" dirty="0"/>
              <a:t> bit at </a:t>
            </a:r>
            <a:r>
              <a:rPr lang="nb-NO" dirty="0" err="1"/>
              <a:t>the</a:t>
            </a:r>
            <a:r>
              <a:rPr lang="nb-NO" dirty="0"/>
              <a:t> NRK TV service </a:t>
            </a:r>
            <a:r>
              <a:rPr lang="nb-NO" dirty="0" err="1"/>
              <a:t>itself</a:t>
            </a:r>
            <a:r>
              <a:rPr lang="nb-NO" dirty="0"/>
              <a:t>, </a:t>
            </a:r>
            <a:r>
              <a:rPr lang="nb-NO" dirty="0" err="1"/>
              <a:t>because</a:t>
            </a:r>
            <a:r>
              <a:rPr lang="nb-NO" dirty="0"/>
              <a:t> </a:t>
            </a:r>
            <a:r>
              <a:rPr lang="nb-NO" dirty="0" err="1"/>
              <a:t>you</a:t>
            </a:r>
            <a:r>
              <a:rPr lang="nb-NO" dirty="0"/>
              <a:t> </a:t>
            </a:r>
            <a:r>
              <a:rPr lang="nb-NO" dirty="0" err="1"/>
              <a:t>can’t</a:t>
            </a:r>
            <a:r>
              <a:rPr lang="nb-NO" dirty="0"/>
              <a:t> </a:t>
            </a:r>
            <a:r>
              <a:rPr lang="nb-NO" dirty="0" err="1"/>
              <a:t>expect</a:t>
            </a:r>
            <a:r>
              <a:rPr lang="nb-NO" dirty="0"/>
              <a:t> to </a:t>
            </a:r>
            <a:r>
              <a:rPr lang="nb-NO" dirty="0" err="1"/>
              <a:t>build</a:t>
            </a:r>
            <a:r>
              <a:rPr lang="nb-NO" dirty="0"/>
              <a:t> a reliable service </a:t>
            </a:r>
            <a:r>
              <a:rPr lang="nb-NO" dirty="0" err="1"/>
              <a:t>if</a:t>
            </a:r>
            <a:r>
              <a:rPr lang="nb-NO" dirty="0"/>
              <a:t> </a:t>
            </a:r>
            <a:r>
              <a:rPr lang="nb-NO" dirty="0" err="1"/>
              <a:t>you</a:t>
            </a:r>
            <a:r>
              <a:rPr lang="nb-NO" dirty="0"/>
              <a:t> </a:t>
            </a:r>
            <a:r>
              <a:rPr lang="nb-NO" dirty="0" err="1"/>
              <a:t>don’t</a:t>
            </a:r>
            <a:r>
              <a:rPr lang="nb-NO" dirty="0"/>
              <a:t> </a:t>
            </a:r>
            <a:r>
              <a:rPr lang="nb-NO" dirty="0" err="1"/>
              <a:t>think</a:t>
            </a:r>
            <a:r>
              <a:rPr lang="nb-NO" dirty="0"/>
              <a:t> </a:t>
            </a:r>
            <a:r>
              <a:rPr lang="nb-NO" dirty="0" err="1"/>
              <a:t>about</a:t>
            </a:r>
            <a:r>
              <a:rPr lang="nb-NO" dirty="0"/>
              <a:t> </a:t>
            </a:r>
            <a:r>
              <a:rPr lang="nb-NO" dirty="0" err="1"/>
              <a:t>what</a:t>
            </a:r>
            <a:r>
              <a:rPr lang="nb-NO" dirty="0"/>
              <a:t> </a:t>
            </a:r>
            <a:r>
              <a:rPr lang="nb-NO" dirty="0" err="1"/>
              <a:t>the</a:t>
            </a:r>
            <a:r>
              <a:rPr lang="nb-NO" dirty="0"/>
              <a:t> service is.</a:t>
            </a:r>
          </a:p>
          <a:p>
            <a:r>
              <a:rPr lang="nb-NO" dirty="0" err="1"/>
              <a:t>Then</a:t>
            </a:r>
            <a:r>
              <a:rPr lang="nb-NO" dirty="0"/>
              <a:t> </a:t>
            </a:r>
            <a:r>
              <a:rPr lang="nb-NO" dirty="0" err="1"/>
              <a:t>we’ll</a:t>
            </a:r>
            <a:r>
              <a:rPr lang="nb-NO" dirty="0"/>
              <a:t> talk </a:t>
            </a:r>
            <a:r>
              <a:rPr lang="nb-NO" dirty="0" err="1"/>
              <a:t>about</a:t>
            </a:r>
            <a:r>
              <a:rPr lang="nb-NO" dirty="0"/>
              <a:t> </a:t>
            </a:r>
            <a:r>
              <a:rPr lang="nb-NO" dirty="0" err="1"/>
              <a:t>what</a:t>
            </a:r>
            <a:r>
              <a:rPr lang="nb-NO" dirty="0"/>
              <a:t> </a:t>
            </a:r>
            <a:r>
              <a:rPr lang="nb-NO" dirty="0" err="1"/>
              <a:t>reliability</a:t>
            </a:r>
            <a:r>
              <a:rPr lang="nb-NO" dirty="0"/>
              <a:t> </a:t>
            </a:r>
            <a:r>
              <a:rPr lang="nb-NO" dirty="0" err="1"/>
              <a:t>means</a:t>
            </a:r>
            <a:r>
              <a:rPr lang="nb-NO" dirty="0"/>
              <a:t> and </a:t>
            </a:r>
            <a:r>
              <a:rPr lang="nb-NO" dirty="0" err="1"/>
              <a:t>how</a:t>
            </a:r>
            <a:r>
              <a:rPr lang="nb-NO" dirty="0"/>
              <a:t> </a:t>
            </a:r>
            <a:r>
              <a:rPr lang="nb-NO" dirty="0" err="1"/>
              <a:t>we</a:t>
            </a:r>
            <a:r>
              <a:rPr lang="nb-NO" dirty="0"/>
              <a:t> </a:t>
            </a:r>
            <a:r>
              <a:rPr lang="nb-NO" dirty="0" err="1"/>
              <a:t>can</a:t>
            </a:r>
            <a:r>
              <a:rPr lang="nb-NO" dirty="0"/>
              <a:t> </a:t>
            </a:r>
            <a:r>
              <a:rPr lang="nb-NO" dirty="0" err="1"/>
              <a:t>take</a:t>
            </a:r>
            <a:r>
              <a:rPr lang="nb-NO" dirty="0"/>
              <a:t> </a:t>
            </a:r>
            <a:r>
              <a:rPr lang="nb-NO" dirty="0" err="1"/>
              <a:t>that</a:t>
            </a:r>
            <a:r>
              <a:rPr lang="nb-NO" dirty="0"/>
              <a:t> </a:t>
            </a:r>
            <a:r>
              <a:rPr lang="nb-NO" dirty="0" err="1"/>
              <a:t>abstract</a:t>
            </a:r>
            <a:r>
              <a:rPr lang="nb-NO" dirty="0"/>
              <a:t> </a:t>
            </a:r>
            <a:r>
              <a:rPr lang="nb-NO" dirty="0" err="1"/>
              <a:t>notion</a:t>
            </a:r>
            <a:r>
              <a:rPr lang="nb-NO" dirty="0"/>
              <a:t> and turn it </a:t>
            </a:r>
            <a:r>
              <a:rPr lang="nb-NO" dirty="0" err="1"/>
              <a:t>into</a:t>
            </a:r>
            <a:r>
              <a:rPr lang="nb-NO" dirty="0"/>
              <a:t> </a:t>
            </a:r>
            <a:r>
              <a:rPr lang="nb-NO" dirty="0" err="1"/>
              <a:t>something</a:t>
            </a:r>
            <a:r>
              <a:rPr lang="nb-NO" dirty="0"/>
              <a:t> </a:t>
            </a:r>
            <a:r>
              <a:rPr lang="nb-NO" dirty="0" err="1"/>
              <a:t>concrete</a:t>
            </a:r>
            <a:r>
              <a:rPr lang="nb-NO" dirty="0"/>
              <a:t> and </a:t>
            </a:r>
            <a:r>
              <a:rPr lang="nb-NO" dirty="0" err="1"/>
              <a:t>actionable</a:t>
            </a:r>
            <a:r>
              <a:rPr lang="nb-NO" dirty="0"/>
              <a:t>.</a:t>
            </a:r>
          </a:p>
          <a:p>
            <a:r>
              <a:rPr lang="nb-NO" dirty="0" err="1"/>
              <a:t>That’s</a:t>
            </a:r>
            <a:r>
              <a:rPr lang="nb-NO" dirty="0"/>
              <a:t> </a:t>
            </a:r>
            <a:r>
              <a:rPr lang="nb-NO" dirty="0" err="1"/>
              <a:t>going</a:t>
            </a:r>
            <a:r>
              <a:rPr lang="nb-NO" dirty="0"/>
              <a:t> to lead </a:t>
            </a:r>
            <a:r>
              <a:rPr lang="nb-NO" dirty="0" err="1"/>
              <a:t>us</a:t>
            </a:r>
            <a:r>
              <a:rPr lang="nb-NO" dirty="0"/>
              <a:t> </a:t>
            </a:r>
            <a:r>
              <a:rPr lang="nb-NO" dirty="0" err="1"/>
              <a:t>towards</a:t>
            </a:r>
            <a:r>
              <a:rPr lang="nb-NO" dirty="0"/>
              <a:t> a </a:t>
            </a:r>
            <a:r>
              <a:rPr lang="nb-NO" dirty="0" err="1"/>
              <a:t>process</a:t>
            </a:r>
            <a:r>
              <a:rPr lang="nb-NO" dirty="0"/>
              <a:t> </a:t>
            </a:r>
            <a:r>
              <a:rPr lang="nb-NO" dirty="0" err="1"/>
              <a:t>of</a:t>
            </a:r>
            <a:r>
              <a:rPr lang="nb-NO" dirty="0"/>
              <a:t> </a:t>
            </a:r>
            <a:r>
              <a:rPr lang="nb-NO" dirty="0" err="1"/>
              <a:t>reliability</a:t>
            </a:r>
            <a:r>
              <a:rPr lang="nb-NO" dirty="0"/>
              <a:t> </a:t>
            </a:r>
            <a:r>
              <a:rPr lang="nb-NO" dirty="0" err="1"/>
              <a:t>engineering</a:t>
            </a:r>
            <a:r>
              <a:rPr lang="nb-NO" dirty="0"/>
              <a:t>. </a:t>
            </a:r>
            <a:r>
              <a:rPr lang="nb-NO" dirty="0" err="1"/>
              <a:t>We</a:t>
            </a:r>
            <a:r>
              <a:rPr lang="nb-NO" dirty="0"/>
              <a:t> </a:t>
            </a:r>
            <a:r>
              <a:rPr lang="nb-NO" dirty="0" err="1"/>
              <a:t>want</a:t>
            </a:r>
            <a:r>
              <a:rPr lang="nb-NO" dirty="0"/>
              <a:t> to be </a:t>
            </a:r>
            <a:r>
              <a:rPr lang="nb-NO" dirty="0" err="1"/>
              <a:t>able</a:t>
            </a:r>
            <a:r>
              <a:rPr lang="nb-NO" dirty="0"/>
              <a:t> to </a:t>
            </a:r>
            <a:r>
              <a:rPr lang="nb-NO" dirty="0" err="1"/>
              <a:t>build</a:t>
            </a:r>
            <a:r>
              <a:rPr lang="nb-NO" dirty="0"/>
              <a:t> </a:t>
            </a:r>
            <a:r>
              <a:rPr lang="nb-NO" dirty="0" err="1"/>
              <a:t>reliability</a:t>
            </a:r>
            <a:r>
              <a:rPr lang="nb-NO" dirty="0"/>
              <a:t> in a </a:t>
            </a:r>
            <a:r>
              <a:rPr lang="nb-NO" dirty="0" err="1"/>
              <a:t>deliberate</a:t>
            </a:r>
            <a:r>
              <a:rPr lang="nb-NO" dirty="0"/>
              <a:t> </a:t>
            </a:r>
            <a:r>
              <a:rPr lang="nb-NO" dirty="0" err="1"/>
              <a:t>process</a:t>
            </a:r>
            <a:r>
              <a:rPr lang="nb-NO" dirty="0"/>
              <a:t>.</a:t>
            </a:r>
          </a:p>
          <a:p>
            <a:r>
              <a:rPr lang="nb-NO" dirty="0"/>
              <a:t>And </a:t>
            </a:r>
            <a:r>
              <a:rPr lang="nb-NO" dirty="0" err="1"/>
              <a:t>then</a:t>
            </a:r>
            <a:r>
              <a:rPr lang="nb-NO" dirty="0"/>
              <a:t> </a:t>
            </a:r>
            <a:r>
              <a:rPr lang="nb-NO" dirty="0" err="1"/>
              <a:t>we’ll</a:t>
            </a:r>
            <a:r>
              <a:rPr lang="nb-NO" dirty="0"/>
              <a:t> </a:t>
            </a:r>
            <a:r>
              <a:rPr lang="nb-NO" dirty="0" err="1"/>
              <a:t>see</a:t>
            </a:r>
            <a:r>
              <a:rPr lang="nb-NO" dirty="0"/>
              <a:t> </a:t>
            </a:r>
            <a:r>
              <a:rPr lang="nb-NO" dirty="0" err="1"/>
              <a:t>how</a:t>
            </a:r>
            <a:r>
              <a:rPr lang="nb-NO" dirty="0"/>
              <a:t> </a:t>
            </a:r>
            <a:r>
              <a:rPr lang="nb-NO" dirty="0" err="1"/>
              <a:t>we</a:t>
            </a:r>
            <a:r>
              <a:rPr lang="nb-NO" dirty="0"/>
              <a:t> </a:t>
            </a:r>
            <a:r>
              <a:rPr lang="nb-NO" dirty="0" err="1"/>
              <a:t>use</a:t>
            </a:r>
            <a:r>
              <a:rPr lang="nb-NO" dirty="0"/>
              <a:t> stress tests as a part </a:t>
            </a:r>
            <a:r>
              <a:rPr lang="nb-NO" dirty="0" err="1"/>
              <a:t>of</a:t>
            </a:r>
            <a:r>
              <a:rPr lang="nb-NO" dirty="0"/>
              <a:t> </a:t>
            </a:r>
            <a:r>
              <a:rPr lang="nb-NO" dirty="0" err="1"/>
              <a:t>that</a:t>
            </a:r>
            <a:r>
              <a:rPr lang="nb-NO" dirty="0"/>
              <a:t> </a:t>
            </a:r>
            <a:r>
              <a:rPr lang="nb-NO" dirty="0" err="1"/>
              <a:t>process</a:t>
            </a:r>
            <a:r>
              <a:rPr lang="nb-NO" dirty="0"/>
              <a:t>, to </a:t>
            </a:r>
            <a:r>
              <a:rPr lang="nb-NO" dirty="0" err="1"/>
              <a:t>verify</a:t>
            </a:r>
            <a:r>
              <a:rPr lang="nb-NO" dirty="0"/>
              <a:t> </a:t>
            </a:r>
            <a:r>
              <a:rPr lang="nb-NO" dirty="0" err="1"/>
              <a:t>that</a:t>
            </a:r>
            <a:r>
              <a:rPr lang="nb-NO" dirty="0"/>
              <a:t> </a:t>
            </a:r>
            <a:r>
              <a:rPr lang="nb-NO" dirty="0" err="1"/>
              <a:t>we</a:t>
            </a:r>
            <a:r>
              <a:rPr lang="nb-NO" dirty="0"/>
              <a:t> </a:t>
            </a:r>
            <a:r>
              <a:rPr lang="nb-NO" dirty="0" err="1"/>
              <a:t>reach</a:t>
            </a:r>
            <a:r>
              <a:rPr lang="nb-NO" dirty="0"/>
              <a:t> </a:t>
            </a:r>
            <a:r>
              <a:rPr lang="nb-NO" dirty="0" err="1"/>
              <a:t>our</a:t>
            </a:r>
            <a:r>
              <a:rPr lang="nb-NO" dirty="0"/>
              <a:t> </a:t>
            </a:r>
            <a:r>
              <a:rPr lang="nb-NO" dirty="0" err="1"/>
              <a:t>reliability</a:t>
            </a:r>
            <a:r>
              <a:rPr lang="nb-NO" dirty="0"/>
              <a:t> goals. </a:t>
            </a:r>
          </a:p>
          <a:p>
            <a:r>
              <a:rPr lang="nb-NO" dirty="0"/>
              <a:t>And </a:t>
            </a:r>
            <a:r>
              <a:rPr lang="nb-NO" dirty="0" err="1"/>
              <a:t>we’ll</a:t>
            </a:r>
            <a:r>
              <a:rPr lang="nb-NO" dirty="0"/>
              <a:t> </a:t>
            </a:r>
            <a:r>
              <a:rPr lang="nb-NO" dirty="0" err="1"/>
              <a:t>discuss</a:t>
            </a:r>
            <a:r>
              <a:rPr lang="nb-NO" dirty="0"/>
              <a:t> </a:t>
            </a:r>
            <a:r>
              <a:rPr lang="nb-NO" dirty="0" err="1"/>
              <a:t>some</a:t>
            </a:r>
            <a:r>
              <a:rPr lang="nb-NO" dirty="0"/>
              <a:t> </a:t>
            </a:r>
            <a:r>
              <a:rPr lang="nb-NO" dirty="0" err="1"/>
              <a:t>of</a:t>
            </a:r>
            <a:r>
              <a:rPr lang="nb-NO" dirty="0"/>
              <a:t> </a:t>
            </a:r>
            <a:r>
              <a:rPr lang="nb-NO" dirty="0" err="1"/>
              <a:t>the</a:t>
            </a:r>
            <a:r>
              <a:rPr lang="nb-NO" dirty="0"/>
              <a:t> </a:t>
            </a:r>
            <a:r>
              <a:rPr lang="nb-NO" dirty="0" err="1"/>
              <a:t>tools</a:t>
            </a:r>
            <a:r>
              <a:rPr lang="nb-NO" dirty="0"/>
              <a:t> and </a:t>
            </a:r>
            <a:r>
              <a:rPr lang="nb-NO" dirty="0" err="1"/>
              <a:t>techniques</a:t>
            </a:r>
            <a:r>
              <a:rPr lang="nb-NO" dirty="0"/>
              <a:t> </a:t>
            </a:r>
            <a:r>
              <a:rPr lang="nb-NO" dirty="0" err="1"/>
              <a:t>we</a:t>
            </a:r>
            <a:r>
              <a:rPr lang="nb-NO" dirty="0"/>
              <a:t> </a:t>
            </a:r>
            <a:r>
              <a:rPr lang="nb-NO" dirty="0" err="1"/>
              <a:t>use</a:t>
            </a:r>
            <a:r>
              <a:rPr lang="nb-NO" dirty="0"/>
              <a:t> for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a:t>
            </a:fld>
            <a:endParaRPr lang="en-US"/>
          </a:p>
        </p:txBody>
      </p:sp>
    </p:spTree>
    <p:extLst>
      <p:ext uri="{BB962C8B-B14F-4D97-AF65-F5344CB8AC3E}">
        <p14:creationId xmlns:p14="http://schemas.microsoft.com/office/powerpoint/2010/main" val="37746861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t>
            </a:r>
            <a:r>
              <a:rPr lang="nb-NO" dirty="0" err="1"/>
              <a:t>the</a:t>
            </a:r>
            <a:r>
              <a:rPr lang="nb-NO" dirty="0"/>
              <a:t> same time, </a:t>
            </a:r>
            <a:r>
              <a:rPr lang="nb-NO" dirty="0" err="1"/>
              <a:t>many</a:t>
            </a:r>
            <a:r>
              <a:rPr lang="nb-NO" dirty="0"/>
              <a:t> </a:t>
            </a:r>
            <a:r>
              <a:rPr lang="nb-NO" dirty="0" err="1"/>
              <a:t>developers</a:t>
            </a:r>
            <a:r>
              <a:rPr lang="nb-NO" dirty="0"/>
              <a:t> </a:t>
            </a:r>
            <a:r>
              <a:rPr lang="nb-NO" dirty="0" err="1"/>
              <a:t>primarily</a:t>
            </a:r>
            <a:r>
              <a:rPr lang="nb-NO" dirty="0"/>
              <a:t> have a </a:t>
            </a:r>
            <a:r>
              <a:rPr lang="nb-NO" dirty="0" err="1"/>
              <a:t>compile</a:t>
            </a:r>
            <a:r>
              <a:rPr lang="nb-NO" dirty="0"/>
              <a:t> time </a:t>
            </a:r>
            <a:r>
              <a:rPr lang="nb-NO" dirty="0" err="1"/>
              <a:t>mindset</a:t>
            </a:r>
            <a:r>
              <a:rPr lang="nb-NO" dirty="0"/>
              <a:t>. </a:t>
            </a:r>
            <a:r>
              <a:rPr lang="nb-NO" dirty="0" err="1"/>
              <a:t>We’re</a:t>
            </a:r>
            <a:r>
              <a:rPr lang="nb-NO" dirty="0"/>
              <a:t> </a:t>
            </a:r>
            <a:r>
              <a:rPr lang="nb-NO" dirty="0" err="1"/>
              <a:t>preoccupied</a:t>
            </a:r>
            <a:r>
              <a:rPr lang="nb-NO" dirty="0"/>
              <a:t> </a:t>
            </a:r>
            <a:r>
              <a:rPr lang="nb-NO" dirty="0" err="1"/>
              <a:t>with</a:t>
            </a:r>
            <a:r>
              <a:rPr lang="nb-NO" dirty="0"/>
              <a:t> </a:t>
            </a:r>
            <a:r>
              <a:rPr lang="nb-NO" dirty="0" err="1"/>
              <a:t>the</a:t>
            </a:r>
            <a:r>
              <a:rPr lang="nb-NO" dirty="0"/>
              <a:t> business </a:t>
            </a:r>
            <a:r>
              <a:rPr lang="nb-NO" dirty="0" err="1"/>
              <a:t>logic</a:t>
            </a:r>
            <a:r>
              <a:rPr lang="nb-NO" dirty="0"/>
              <a:t>, </a:t>
            </a:r>
            <a:r>
              <a:rPr lang="nb-NO" dirty="0" err="1"/>
              <a:t>which</a:t>
            </a:r>
            <a:r>
              <a:rPr lang="nb-NO" dirty="0"/>
              <a:t> </a:t>
            </a:r>
            <a:r>
              <a:rPr lang="nb-NO" dirty="0" err="1"/>
              <a:t>would</a:t>
            </a:r>
            <a:r>
              <a:rPr lang="nb-NO" dirty="0"/>
              <a:t> be </a:t>
            </a:r>
            <a:r>
              <a:rPr lang="nb-NO" dirty="0" err="1"/>
              <a:t>the</a:t>
            </a:r>
            <a:r>
              <a:rPr lang="nb-NO" dirty="0"/>
              <a:t> </a:t>
            </a:r>
            <a:r>
              <a:rPr lang="nb-NO" dirty="0" err="1"/>
              <a:t>functional</a:t>
            </a:r>
            <a:r>
              <a:rPr lang="nb-NO" dirty="0"/>
              <a:t> </a:t>
            </a:r>
            <a:r>
              <a:rPr lang="nb-NO" dirty="0" err="1"/>
              <a:t>requirements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50</a:t>
            </a:fld>
            <a:endParaRPr lang="en-US"/>
          </a:p>
        </p:txBody>
      </p:sp>
    </p:spTree>
    <p:extLst>
      <p:ext uri="{BB962C8B-B14F-4D97-AF65-F5344CB8AC3E}">
        <p14:creationId xmlns:p14="http://schemas.microsoft.com/office/powerpoint/2010/main" val="1706716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may</a:t>
            </a:r>
            <a:r>
              <a:rPr lang="nb-NO" dirty="0"/>
              <a:t> have </a:t>
            </a:r>
            <a:r>
              <a:rPr lang="nb-NO" dirty="0" err="1"/>
              <a:t>heard</a:t>
            </a:r>
            <a:r>
              <a:rPr lang="nb-NO" dirty="0"/>
              <a:t> </a:t>
            </a:r>
            <a:r>
              <a:rPr lang="nb-NO" dirty="0" err="1"/>
              <a:t>thought</a:t>
            </a:r>
            <a:r>
              <a:rPr lang="nb-NO" dirty="0"/>
              <a:t> leaders </a:t>
            </a:r>
            <a:r>
              <a:rPr lang="nb-NO" dirty="0" err="1"/>
              <a:t>say</a:t>
            </a:r>
            <a:r>
              <a:rPr lang="nb-NO" dirty="0"/>
              <a:t> </a:t>
            </a:r>
            <a:r>
              <a:rPr lang="nb-NO" dirty="0" err="1"/>
              <a:t>things</a:t>
            </a:r>
            <a:r>
              <a:rPr lang="nb-NO" dirty="0"/>
              <a:t> like «</a:t>
            </a:r>
            <a:r>
              <a:rPr lang="nb-NO" dirty="0" err="1"/>
              <a:t>the</a:t>
            </a:r>
            <a:r>
              <a:rPr lang="nb-NO" dirty="0"/>
              <a:t> </a:t>
            </a:r>
            <a:r>
              <a:rPr lang="nb-NO" dirty="0" err="1"/>
              <a:t>code</a:t>
            </a:r>
            <a:r>
              <a:rPr lang="nb-NO" dirty="0"/>
              <a:t> is </a:t>
            </a:r>
            <a:r>
              <a:rPr lang="nb-NO" dirty="0" err="1"/>
              <a:t>the</a:t>
            </a:r>
            <a:r>
              <a:rPr lang="nb-NO" dirty="0"/>
              <a:t> </a:t>
            </a:r>
            <a:r>
              <a:rPr lang="nb-NO" dirty="0" err="1"/>
              <a:t>truth</a:t>
            </a:r>
            <a:r>
              <a:rPr lang="nb-NO" dirty="0"/>
              <a:t>», and </a:t>
            </a:r>
            <a:r>
              <a:rPr lang="nb-NO" dirty="0" err="1"/>
              <a:t>many</a:t>
            </a:r>
            <a:r>
              <a:rPr lang="nb-NO" dirty="0"/>
              <a:t> </a:t>
            </a:r>
            <a:r>
              <a:rPr lang="nb-NO" dirty="0" err="1"/>
              <a:t>developers</a:t>
            </a:r>
            <a:r>
              <a:rPr lang="nb-NO" dirty="0"/>
              <a:t> </a:t>
            </a:r>
            <a:r>
              <a:rPr lang="nb-NO" dirty="0" err="1"/>
              <a:t>believe</a:t>
            </a:r>
            <a:r>
              <a:rPr lang="nb-NO" dirty="0"/>
              <a:t> in </a:t>
            </a:r>
            <a:r>
              <a:rPr lang="nb-NO" dirty="0" err="1"/>
              <a:t>that</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51</a:t>
            </a:fld>
            <a:endParaRPr lang="en-US"/>
          </a:p>
        </p:txBody>
      </p:sp>
    </p:spTree>
    <p:extLst>
      <p:ext uri="{BB962C8B-B14F-4D97-AF65-F5344CB8AC3E}">
        <p14:creationId xmlns:p14="http://schemas.microsoft.com/office/powerpoint/2010/main" val="7608711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what</a:t>
            </a:r>
            <a:r>
              <a:rPr lang="nb-NO" dirty="0"/>
              <a:t> </a:t>
            </a:r>
            <a:r>
              <a:rPr lang="nb-NO" dirty="0" err="1"/>
              <a:t>truth</a:t>
            </a:r>
            <a:r>
              <a:rPr lang="nb-NO" dirty="0"/>
              <a:t> is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52</a:t>
            </a:fld>
            <a:endParaRPr lang="en-US"/>
          </a:p>
        </p:txBody>
      </p:sp>
    </p:spTree>
    <p:extLst>
      <p:ext uri="{BB962C8B-B14F-4D97-AF65-F5344CB8AC3E}">
        <p14:creationId xmlns:p14="http://schemas.microsoft.com/office/powerpoint/2010/main" val="28103212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truth</a:t>
            </a:r>
            <a:r>
              <a:rPr lang="nb-NO" dirty="0"/>
              <a:t> </a:t>
            </a:r>
            <a:r>
              <a:rPr lang="nb-NO" dirty="0" err="1"/>
              <a:t>about</a:t>
            </a:r>
            <a:r>
              <a:rPr lang="nb-NO" dirty="0"/>
              <a:t> </a:t>
            </a:r>
            <a:r>
              <a:rPr lang="nb-NO" dirty="0" err="1"/>
              <a:t>what</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53</a:t>
            </a:fld>
            <a:endParaRPr lang="en-US"/>
          </a:p>
        </p:txBody>
      </p:sp>
    </p:spTree>
    <p:extLst>
      <p:ext uri="{BB962C8B-B14F-4D97-AF65-F5344CB8AC3E}">
        <p14:creationId xmlns:p14="http://schemas.microsoft.com/office/powerpoint/2010/main" val="5399629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a:t>
            </a:r>
            <a:r>
              <a:rPr lang="nb-NO" dirty="0" err="1"/>
              <a:t>guess</a:t>
            </a:r>
            <a:r>
              <a:rPr lang="nb-NO" dirty="0"/>
              <a:t> it must be </a:t>
            </a:r>
            <a:r>
              <a:rPr lang="nb-NO" dirty="0" err="1"/>
              <a:t>about</a:t>
            </a:r>
            <a:r>
              <a:rPr lang="nb-NO" dirty="0"/>
              <a:t> </a:t>
            </a:r>
            <a:r>
              <a:rPr lang="nb-NO" dirty="0" err="1"/>
              <a:t>what’s</a:t>
            </a:r>
            <a:r>
              <a:rPr lang="nb-NO" dirty="0"/>
              <a:t> </a:t>
            </a:r>
            <a:r>
              <a:rPr lang="nb-NO" dirty="0" err="1"/>
              <a:t>going</a:t>
            </a:r>
            <a:r>
              <a:rPr lang="nb-NO" dirty="0"/>
              <a:t> to </a:t>
            </a:r>
            <a:r>
              <a:rPr lang="nb-NO" dirty="0" err="1"/>
              <a:t>happen</a:t>
            </a:r>
            <a:r>
              <a:rPr lang="nb-NO" dirty="0"/>
              <a:t> in </a:t>
            </a:r>
            <a:r>
              <a:rPr lang="nb-NO" dirty="0" err="1"/>
              <a:t>production</a:t>
            </a:r>
            <a:r>
              <a:rPr lang="nb-NO" dirty="0"/>
              <a:t>, right? </a:t>
            </a:r>
            <a:r>
              <a:rPr lang="nb-NO" dirty="0" err="1"/>
              <a:t>Because</a:t>
            </a:r>
            <a:r>
              <a:rPr lang="nb-NO" dirty="0"/>
              <a:t> </a:t>
            </a:r>
            <a:r>
              <a:rPr lang="nb-NO" dirty="0" err="1"/>
              <a:t>otherwise</a:t>
            </a:r>
            <a:r>
              <a:rPr lang="nb-NO" dirty="0"/>
              <a:t> I </a:t>
            </a:r>
            <a:r>
              <a:rPr lang="nb-NO" dirty="0" err="1"/>
              <a:t>don’t</a:t>
            </a:r>
            <a:r>
              <a:rPr lang="nb-NO" dirty="0"/>
              <a:t> </a:t>
            </a:r>
            <a:r>
              <a:rPr lang="nb-NO" dirty="0" err="1"/>
              <a:t>know</a:t>
            </a:r>
            <a:r>
              <a:rPr lang="nb-NO" dirty="0"/>
              <a:t> </a:t>
            </a:r>
            <a:r>
              <a:rPr lang="nb-NO" dirty="0" err="1"/>
              <a:t>what</a:t>
            </a:r>
            <a:r>
              <a:rPr lang="nb-NO" dirty="0"/>
              <a:t> game </a:t>
            </a:r>
            <a:r>
              <a:rPr lang="nb-NO" dirty="0" err="1"/>
              <a:t>we’re</a:t>
            </a:r>
            <a:r>
              <a:rPr lang="nb-NO" dirty="0"/>
              <a:t> </a:t>
            </a:r>
            <a:r>
              <a:rPr lang="nb-NO" dirty="0" err="1"/>
              <a:t>playing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54</a:t>
            </a:fld>
            <a:endParaRPr lang="en-US"/>
          </a:p>
        </p:txBody>
      </p:sp>
    </p:spTree>
    <p:extLst>
      <p:ext uri="{BB962C8B-B14F-4D97-AF65-F5344CB8AC3E}">
        <p14:creationId xmlns:p14="http://schemas.microsoft.com/office/powerpoint/2010/main" val="33102052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to </a:t>
            </a:r>
            <a:r>
              <a:rPr lang="nb-NO" dirty="0" err="1"/>
              <a:t>know</a:t>
            </a:r>
            <a:r>
              <a:rPr lang="nb-NO" dirty="0"/>
              <a:t> </a:t>
            </a:r>
            <a:r>
              <a:rPr lang="nb-NO" dirty="0" err="1"/>
              <a:t>what’s</a:t>
            </a:r>
            <a:r>
              <a:rPr lang="nb-NO" dirty="0"/>
              <a:t> </a:t>
            </a:r>
            <a:r>
              <a:rPr lang="nb-NO" dirty="0" err="1"/>
              <a:t>going</a:t>
            </a:r>
            <a:r>
              <a:rPr lang="nb-NO" dirty="0"/>
              <a:t> to </a:t>
            </a:r>
            <a:r>
              <a:rPr lang="nb-NO" dirty="0" err="1"/>
              <a:t>happen</a:t>
            </a:r>
            <a:r>
              <a:rPr lang="nb-NO" dirty="0"/>
              <a:t> at </a:t>
            </a:r>
            <a:r>
              <a:rPr lang="nb-NO" dirty="0" err="1"/>
              <a:t>runtime</a:t>
            </a:r>
            <a:r>
              <a:rPr lang="nb-NO" dirty="0"/>
              <a:t>, </a:t>
            </a:r>
            <a:r>
              <a:rPr lang="nb-NO" dirty="0" err="1"/>
              <a:t>you</a:t>
            </a:r>
            <a:r>
              <a:rPr lang="nb-NO" dirty="0"/>
              <a:t> </a:t>
            </a:r>
            <a:r>
              <a:rPr lang="nb-NO" dirty="0" err="1"/>
              <a:t>also</a:t>
            </a:r>
            <a:r>
              <a:rPr lang="nb-NO" dirty="0"/>
              <a:t> </a:t>
            </a:r>
            <a:r>
              <a:rPr lang="nb-NO" dirty="0" err="1"/>
              <a:t>need</a:t>
            </a:r>
            <a:r>
              <a:rPr lang="nb-NO" dirty="0"/>
              <a:t> to </a:t>
            </a:r>
            <a:r>
              <a:rPr lang="nb-NO" dirty="0" err="1"/>
              <a:t>know</a:t>
            </a:r>
            <a:r>
              <a:rPr lang="nb-NO" dirty="0"/>
              <a:t> </a:t>
            </a:r>
            <a:r>
              <a:rPr lang="nb-NO" dirty="0" err="1"/>
              <a:t>the</a:t>
            </a:r>
            <a:r>
              <a:rPr lang="nb-NO" dirty="0"/>
              <a:t> </a:t>
            </a:r>
            <a:r>
              <a:rPr lang="nb-NO" dirty="0" err="1"/>
              <a:t>environment</a:t>
            </a:r>
            <a:r>
              <a:rPr lang="nb-NO" dirty="0"/>
              <a:t> </a:t>
            </a:r>
            <a:r>
              <a:rPr lang="nb-NO" dirty="0" err="1"/>
              <a:t>the</a:t>
            </a:r>
            <a:r>
              <a:rPr lang="nb-NO" dirty="0"/>
              <a:t> </a:t>
            </a:r>
            <a:r>
              <a:rPr lang="nb-NO" dirty="0" err="1"/>
              <a:t>code</a:t>
            </a:r>
            <a:r>
              <a:rPr lang="nb-NO" dirty="0"/>
              <a:t> is </a:t>
            </a:r>
            <a:r>
              <a:rPr lang="nb-NO" dirty="0" err="1"/>
              <a:t>going</a:t>
            </a:r>
            <a:r>
              <a:rPr lang="nb-NO" dirty="0"/>
              <a:t> to </a:t>
            </a:r>
            <a:r>
              <a:rPr lang="nb-NO" dirty="0" err="1"/>
              <a:t>execute</a:t>
            </a:r>
            <a:r>
              <a:rPr lang="nb-NO" dirty="0"/>
              <a:t> in.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55</a:t>
            </a:fld>
            <a:endParaRPr lang="en-US"/>
          </a:p>
        </p:txBody>
      </p:sp>
    </p:spTree>
    <p:extLst>
      <p:ext uri="{BB962C8B-B14F-4D97-AF65-F5344CB8AC3E}">
        <p14:creationId xmlns:p14="http://schemas.microsoft.com/office/powerpoint/2010/main" val="4185913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need</a:t>
            </a:r>
            <a:r>
              <a:rPr lang="nb-NO" dirty="0"/>
              <a:t> to </a:t>
            </a:r>
            <a:r>
              <a:rPr lang="nb-NO" dirty="0" err="1"/>
              <a:t>know</a:t>
            </a:r>
            <a:r>
              <a:rPr lang="nb-NO" dirty="0"/>
              <a:t> </a:t>
            </a:r>
            <a:r>
              <a:rPr lang="nb-NO" dirty="0" err="1"/>
              <a:t>something</a:t>
            </a:r>
            <a:r>
              <a:rPr lang="nb-NO" dirty="0"/>
              <a:t> </a:t>
            </a:r>
            <a:r>
              <a:rPr lang="nb-NO" dirty="0" err="1"/>
              <a:t>about</a:t>
            </a:r>
            <a:r>
              <a:rPr lang="nb-NO" dirty="0"/>
              <a:t> </a:t>
            </a:r>
            <a:r>
              <a:rPr lang="nb-NO" dirty="0" err="1"/>
              <a:t>what</a:t>
            </a:r>
            <a:r>
              <a:rPr lang="nb-NO" dirty="0"/>
              <a:t> </a:t>
            </a:r>
            <a:r>
              <a:rPr lang="nb-NO" dirty="0" err="1"/>
              <a:t>resources</a:t>
            </a:r>
            <a:r>
              <a:rPr lang="nb-NO" dirty="0"/>
              <a:t> </a:t>
            </a:r>
            <a:r>
              <a:rPr lang="nb-NO" dirty="0" err="1"/>
              <a:t>will</a:t>
            </a:r>
            <a:r>
              <a:rPr lang="nb-NO" dirty="0"/>
              <a:t> be </a:t>
            </a:r>
            <a:r>
              <a:rPr lang="nb-NO" dirty="0" err="1"/>
              <a:t>available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56</a:t>
            </a:fld>
            <a:endParaRPr lang="en-US"/>
          </a:p>
        </p:txBody>
      </p:sp>
    </p:spTree>
    <p:extLst>
      <p:ext uri="{BB962C8B-B14F-4D97-AF65-F5344CB8AC3E}">
        <p14:creationId xmlns:p14="http://schemas.microsoft.com/office/powerpoint/2010/main" val="10578712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have to </a:t>
            </a:r>
            <a:r>
              <a:rPr lang="nb-NO" dirty="0" err="1"/>
              <a:t>know</a:t>
            </a:r>
            <a:r>
              <a:rPr lang="nb-NO" dirty="0"/>
              <a:t> </a:t>
            </a:r>
            <a:r>
              <a:rPr lang="nb-NO" dirty="0" err="1"/>
              <a:t>about</a:t>
            </a:r>
            <a:r>
              <a:rPr lang="nb-NO" dirty="0"/>
              <a:t> </a:t>
            </a:r>
            <a:r>
              <a:rPr lang="nb-NO" dirty="0" err="1"/>
              <a:t>the</a:t>
            </a:r>
            <a:r>
              <a:rPr lang="nb-NO" dirty="0"/>
              <a:t> </a:t>
            </a:r>
            <a:r>
              <a:rPr lang="nb-NO" dirty="0" err="1"/>
              <a:t>external</a:t>
            </a:r>
            <a:r>
              <a:rPr lang="nb-NO" dirty="0"/>
              <a:t> </a:t>
            </a:r>
            <a:r>
              <a:rPr lang="nb-NO" dirty="0" err="1"/>
              <a:t>dependencies</a:t>
            </a:r>
            <a:r>
              <a:rPr lang="nb-NO" dirty="0"/>
              <a:t>, </a:t>
            </a:r>
            <a:r>
              <a:rPr lang="nb-NO" dirty="0" err="1"/>
              <a:t>which</a:t>
            </a:r>
            <a:r>
              <a:rPr lang="nb-NO" dirty="0"/>
              <a:t> </a:t>
            </a:r>
            <a:r>
              <a:rPr lang="nb-NO" dirty="0" err="1"/>
              <a:t>includes</a:t>
            </a:r>
            <a:r>
              <a:rPr lang="nb-NO" dirty="0"/>
              <a:t> </a:t>
            </a:r>
            <a:r>
              <a:rPr lang="nb-NO" dirty="0" err="1"/>
              <a:t>how</a:t>
            </a:r>
            <a:r>
              <a:rPr lang="nb-NO" dirty="0"/>
              <a:t> </a:t>
            </a:r>
            <a:r>
              <a:rPr lang="nb-NO" dirty="0" err="1"/>
              <a:t>those</a:t>
            </a:r>
            <a:r>
              <a:rPr lang="nb-NO" dirty="0"/>
              <a:t> </a:t>
            </a:r>
            <a:r>
              <a:rPr lang="nb-NO" dirty="0" err="1"/>
              <a:t>external</a:t>
            </a:r>
            <a:r>
              <a:rPr lang="nb-NO" dirty="0"/>
              <a:t> </a:t>
            </a:r>
            <a:r>
              <a:rPr lang="nb-NO" dirty="0" err="1"/>
              <a:t>dependencies</a:t>
            </a:r>
            <a:r>
              <a:rPr lang="nb-NO" dirty="0"/>
              <a:t> </a:t>
            </a:r>
            <a:r>
              <a:rPr lang="nb-NO" dirty="0" err="1"/>
              <a:t>behave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57</a:t>
            </a:fld>
            <a:endParaRPr lang="en-US"/>
          </a:p>
        </p:txBody>
      </p:sp>
    </p:spTree>
    <p:extLst>
      <p:ext uri="{BB962C8B-B14F-4D97-AF65-F5344CB8AC3E}">
        <p14:creationId xmlns:p14="http://schemas.microsoft.com/office/powerpoint/2010/main" val="27965871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Fundamentally</a:t>
            </a:r>
            <a:r>
              <a:rPr lang="nb-NO" dirty="0"/>
              <a:t> </a:t>
            </a:r>
            <a:r>
              <a:rPr lang="nb-NO" dirty="0" err="1"/>
              <a:t>though</a:t>
            </a:r>
            <a:r>
              <a:rPr lang="nb-NO" dirty="0"/>
              <a:t>, </a:t>
            </a:r>
            <a:r>
              <a:rPr lang="nb-NO" dirty="0" err="1"/>
              <a:t>the</a:t>
            </a:r>
            <a:r>
              <a:rPr lang="nb-NO" dirty="0"/>
              <a:t> </a:t>
            </a:r>
            <a:r>
              <a:rPr lang="nb-NO" dirty="0" err="1"/>
              <a:t>runtime</a:t>
            </a:r>
            <a:r>
              <a:rPr lang="nb-NO" dirty="0"/>
              <a:t> is a </a:t>
            </a:r>
            <a:r>
              <a:rPr lang="nb-NO" dirty="0" err="1"/>
              <a:t>dynamic</a:t>
            </a:r>
            <a:r>
              <a:rPr lang="nb-NO" dirty="0"/>
              <a:t> </a:t>
            </a:r>
            <a:r>
              <a:rPr lang="nb-NO" dirty="0" err="1"/>
              <a:t>thing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58</a:t>
            </a:fld>
            <a:endParaRPr lang="en-US"/>
          </a:p>
        </p:txBody>
      </p:sp>
    </p:spTree>
    <p:extLst>
      <p:ext uri="{BB962C8B-B14F-4D97-AF65-F5344CB8AC3E}">
        <p14:creationId xmlns:p14="http://schemas.microsoft.com/office/powerpoint/2010/main" val="15446814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it’s</a:t>
            </a:r>
            <a:r>
              <a:rPr lang="nb-NO" dirty="0"/>
              <a:t> </a:t>
            </a:r>
            <a:r>
              <a:rPr lang="nb-NO" dirty="0" err="1"/>
              <a:t>also</a:t>
            </a:r>
            <a:r>
              <a:rPr lang="nb-NO" dirty="0"/>
              <a:t> </a:t>
            </a:r>
            <a:r>
              <a:rPr lang="nb-NO" dirty="0" err="1"/>
              <a:t>partially</a:t>
            </a:r>
            <a:r>
              <a:rPr lang="nb-NO" dirty="0"/>
              <a:t> </a:t>
            </a:r>
            <a:r>
              <a:rPr lang="nb-NO" dirty="0" err="1"/>
              <a:t>out</a:t>
            </a:r>
            <a:r>
              <a:rPr lang="nb-NO" dirty="0"/>
              <a:t> </a:t>
            </a:r>
            <a:r>
              <a:rPr lang="nb-NO" dirty="0" err="1"/>
              <a:t>of</a:t>
            </a:r>
            <a:r>
              <a:rPr lang="nb-NO" dirty="0"/>
              <a:t> </a:t>
            </a:r>
            <a:r>
              <a:rPr lang="nb-NO" dirty="0" err="1"/>
              <a:t>your</a:t>
            </a:r>
            <a:r>
              <a:rPr lang="nb-NO" dirty="0"/>
              <a:t> </a:t>
            </a:r>
            <a:r>
              <a:rPr lang="nb-NO" dirty="0" err="1"/>
              <a:t>control</a:t>
            </a:r>
            <a:r>
              <a:rPr lang="nb-NO" dirty="0"/>
              <a:t>. Things </a:t>
            </a:r>
            <a:r>
              <a:rPr lang="nb-NO" dirty="0" err="1"/>
              <a:t>can</a:t>
            </a:r>
            <a:r>
              <a:rPr lang="nb-NO" dirty="0"/>
              <a:t> </a:t>
            </a:r>
            <a:r>
              <a:rPr lang="nb-NO" dirty="0" err="1"/>
              <a:t>happen</a:t>
            </a:r>
            <a:r>
              <a:rPr lang="nb-NO" dirty="0"/>
              <a:t> to </a:t>
            </a:r>
            <a:r>
              <a:rPr lang="nb-NO" dirty="0" err="1"/>
              <a:t>the</a:t>
            </a:r>
            <a:r>
              <a:rPr lang="nb-NO" dirty="0"/>
              <a:t> </a:t>
            </a:r>
            <a:r>
              <a:rPr lang="nb-NO" dirty="0" err="1"/>
              <a:t>runtime</a:t>
            </a:r>
            <a:r>
              <a:rPr lang="nb-NO" dirty="0"/>
              <a:t> </a:t>
            </a:r>
            <a:r>
              <a:rPr lang="nb-NO" dirty="0" err="1"/>
              <a:t>that</a:t>
            </a:r>
            <a:r>
              <a:rPr lang="nb-NO" dirty="0"/>
              <a:t> </a:t>
            </a:r>
            <a:r>
              <a:rPr lang="nb-NO" dirty="0" err="1"/>
              <a:t>you’re</a:t>
            </a:r>
            <a:r>
              <a:rPr lang="nb-NO" dirty="0"/>
              <a:t> not </a:t>
            </a:r>
            <a:r>
              <a:rPr lang="nb-NO" dirty="0" err="1"/>
              <a:t>aware</a:t>
            </a:r>
            <a:r>
              <a:rPr lang="nb-NO" dirty="0"/>
              <a:t> </a:t>
            </a:r>
            <a:r>
              <a:rPr lang="nb-NO" dirty="0" err="1"/>
              <a:t>of</a:t>
            </a:r>
            <a:r>
              <a:rPr lang="nb-NO" dirty="0"/>
              <a:t>. The </a:t>
            </a:r>
            <a:r>
              <a:rPr lang="nb-NO" dirty="0" err="1"/>
              <a:t>execution</a:t>
            </a:r>
            <a:r>
              <a:rPr lang="nb-NO" dirty="0"/>
              <a:t> </a:t>
            </a:r>
            <a:r>
              <a:rPr lang="nb-NO" dirty="0" err="1"/>
              <a:t>of</a:t>
            </a:r>
            <a:r>
              <a:rPr lang="nb-NO" dirty="0"/>
              <a:t> </a:t>
            </a:r>
            <a:r>
              <a:rPr lang="nb-NO" dirty="0" err="1"/>
              <a:t>your</a:t>
            </a:r>
            <a:r>
              <a:rPr lang="nb-NO" dirty="0"/>
              <a:t> </a:t>
            </a:r>
            <a:r>
              <a:rPr lang="nb-NO" dirty="0" err="1"/>
              <a:t>code</a:t>
            </a:r>
            <a:r>
              <a:rPr lang="nb-NO" dirty="0"/>
              <a:t> </a:t>
            </a:r>
            <a:r>
              <a:rPr lang="nb-NO" dirty="0" err="1"/>
              <a:t>might</a:t>
            </a:r>
            <a:r>
              <a:rPr lang="nb-NO" dirty="0"/>
              <a:t> be </a:t>
            </a:r>
            <a:r>
              <a:rPr lang="nb-NO" dirty="0" err="1"/>
              <a:t>affected</a:t>
            </a:r>
            <a:r>
              <a:rPr lang="nb-NO" dirty="0"/>
              <a:t> by </a:t>
            </a:r>
            <a:r>
              <a:rPr lang="nb-NO" dirty="0" err="1"/>
              <a:t>other</a:t>
            </a:r>
            <a:r>
              <a:rPr lang="nb-NO" dirty="0"/>
              <a:t> </a:t>
            </a:r>
            <a:r>
              <a:rPr lang="nb-NO" dirty="0" err="1"/>
              <a:t>code</a:t>
            </a:r>
            <a:r>
              <a:rPr lang="nb-NO" dirty="0"/>
              <a:t> </a:t>
            </a:r>
            <a:r>
              <a:rPr lang="nb-NO" dirty="0" err="1"/>
              <a:t>running</a:t>
            </a:r>
            <a:r>
              <a:rPr lang="nb-NO" dirty="0"/>
              <a:t> </a:t>
            </a:r>
            <a:r>
              <a:rPr lang="nb-NO" dirty="0" err="1"/>
              <a:t>on</a:t>
            </a:r>
            <a:r>
              <a:rPr lang="nb-NO" dirty="0"/>
              <a:t> </a:t>
            </a:r>
            <a:r>
              <a:rPr lang="nb-NO" dirty="0" err="1"/>
              <a:t>the</a:t>
            </a:r>
            <a:r>
              <a:rPr lang="nb-NO" dirty="0"/>
              <a:t> same node, or by all </a:t>
            </a:r>
            <a:r>
              <a:rPr lang="nb-NO" dirty="0" err="1"/>
              <a:t>kinds</a:t>
            </a:r>
            <a:r>
              <a:rPr lang="nb-NO" dirty="0"/>
              <a:t> </a:t>
            </a:r>
            <a:r>
              <a:rPr lang="nb-NO" dirty="0" err="1"/>
              <a:t>of</a:t>
            </a:r>
            <a:r>
              <a:rPr lang="nb-NO" dirty="0"/>
              <a:t> </a:t>
            </a:r>
            <a:r>
              <a:rPr lang="nb-NO" dirty="0" err="1"/>
              <a:t>other</a:t>
            </a:r>
            <a:r>
              <a:rPr lang="nb-NO" dirty="0"/>
              <a:t> </a:t>
            </a:r>
            <a:r>
              <a:rPr lang="nb-NO" dirty="0" err="1"/>
              <a:t>things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59</a:t>
            </a:fld>
            <a:endParaRPr lang="en-US"/>
          </a:p>
        </p:txBody>
      </p:sp>
    </p:spTree>
    <p:extLst>
      <p:ext uri="{BB962C8B-B14F-4D97-AF65-F5344CB8AC3E}">
        <p14:creationId xmlns:p14="http://schemas.microsoft.com/office/powerpoint/2010/main" val="1167370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I’m</a:t>
            </a:r>
            <a:r>
              <a:rPr lang="nb-NO" dirty="0"/>
              <a:t> </a:t>
            </a:r>
            <a:r>
              <a:rPr lang="nb-NO" dirty="0" err="1"/>
              <a:t>going</a:t>
            </a:r>
            <a:r>
              <a:rPr lang="nb-NO" dirty="0"/>
              <a:t> to talk </a:t>
            </a:r>
            <a:r>
              <a:rPr lang="nb-NO" dirty="0" err="1"/>
              <a:t>about</a:t>
            </a:r>
            <a:r>
              <a:rPr lang="nb-NO" dirty="0"/>
              <a:t> </a:t>
            </a:r>
            <a:r>
              <a:rPr lang="nb-NO" dirty="0" err="1"/>
              <a:t>today</a:t>
            </a:r>
            <a:r>
              <a:rPr lang="nb-NO" dirty="0"/>
              <a:t> is </a:t>
            </a:r>
            <a:r>
              <a:rPr lang="nb-NO" dirty="0" err="1"/>
              <a:t>this</a:t>
            </a:r>
            <a:r>
              <a:rPr lang="nb-NO" dirty="0"/>
              <a:t>. First, </a:t>
            </a:r>
            <a:r>
              <a:rPr lang="nb-NO" dirty="0" err="1"/>
              <a:t>we’ll</a:t>
            </a:r>
            <a:r>
              <a:rPr lang="nb-NO" dirty="0"/>
              <a:t> </a:t>
            </a:r>
            <a:r>
              <a:rPr lang="nb-NO" dirty="0" err="1"/>
              <a:t>look</a:t>
            </a:r>
            <a:r>
              <a:rPr lang="nb-NO" dirty="0"/>
              <a:t> a </a:t>
            </a:r>
            <a:r>
              <a:rPr lang="nb-NO" dirty="0" err="1"/>
              <a:t>little</a:t>
            </a:r>
            <a:r>
              <a:rPr lang="nb-NO" dirty="0"/>
              <a:t> bit at </a:t>
            </a:r>
            <a:r>
              <a:rPr lang="nb-NO" dirty="0" err="1"/>
              <a:t>the</a:t>
            </a:r>
            <a:r>
              <a:rPr lang="nb-NO" dirty="0"/>
              <a:t> NRK TV service </a:t>
            </a:r>
            <a:r>
              <a:rPr lang="nb-NO" dirty="0" err="1"/>
              <a:t>itself</a:t>
            </a:r>
            <a:r>
              <a:rPr lang="nb-NO" dirty="0"/>
              <a:t>, </a:t>
            </a:r>
            <a:r>
              <a:rPr lang="nb-NO" dirty="0" err="1"/>
              <a:t>because</a:t>
            </a:r>
            <a:r>
              <a:rPr lang="nb-NO" dirty="0"/>
              <a:t> </a:t>
            </a:r>
            <a:r>
              <a:rPr lang="nb-NO" dirty="0" err="1"/>
              <a:t>you</a:t>
            </a:r>
            <a:r>
              <a:rPr lang="nb-NO" dirty="0"/>
              <a:t> </a:t>
            </a:r>
            <a:r>
              <a:rPr lang="nb-NO" dirty="0" err="1"/>
              <a:t>can’t</a:t>
            </a:r>
            <a:r>
              <a:rPr lang="nb-NO" dirty="0"/>
              <a:t> </a:t>
            </a:r>
            <a:r>
              <a:rPr lang="nb-NO" dirty="0" err="1"/>
              <a:t>expect</a:t>
            </a:r>
            <a:r>
              <a:rPr lang="nb-NO" dirty="0"/>
              <a:t> to </a:t>
            </a:r>
            <a:r>
              <a:rPr lang="nb-NO" dirty="0" err="1"/>
              <a:t>build</a:t>
            </a:r>
            <a:r>
              <a:rPr lang="nb-NO" dirty="0"/>
              <a:t> a reliable service </a:t>
            </a:r>
            <a:r>
              <a:rPr lang="nb-NO" dirty="0" err="1"/>
              <a:t>if</a:t>
            </a:r>
            <a:r>
              <a:rPr lang="nb-NO" dirty="0"/>
              <a:t> </a:t>
            </a:r>
            <a:r>
              <a:rPr lang="nb-NO" dirty="0" err="1"/>
              <a:t>you</a:t>
            </a:r>
            <a:r>
              <a:rPr lang="nb-NO" dirty="0"/>
              <a:t> </a:t>
            </a:r>
            <a:r>
              <a:rPr lang="nb-NO" dirty="0" err="1"/>
              <a:t>don’t</a:t>
            </a:r>
            <a:r>
              <a:rPr lang="nb-NO" dirty="0"/>
              <a:t> </a:t>
            </a:r>
            <a:r>
              <a:rPr lang="nb-NO" dirty="0" err="1"/>
              <a:t>think</a:t>
            </a:r>
            <a:r>
              <a:rPr lang="nb-NO" dirty="0"/>
              <a:t> </a:t>
            </a:r>
            <a:r>
              <a:rPr lang="nb-NO" dirty="0" err="1"/>
              <a:t>about</a:t>
            </a:r>
            <a:r>
              <a:rPr lang="nb-NO" dirty="0"/>
              <a:t> </a:t>
            </a:r>
            <a:r>
              <a:rPr lang="nb-NO" dirty="0" err="1"/>
              <a:t>what</a:t>
            </a:r>
            <a:r>
              <a:rPr lang="nb-NO" dirty="0"/>
              <a:t> </a:t>
            </a:r>
            <a:r>
              <a:rPr lang="nb-NO" dirty="0" err="1"/>
              <a:t>the</a:t>
            </a:r>
            <a:r>
              <a:rPr lang="nb-NO" dirty="0"/>
              <a:t> service is.</a:t>
            </a:r>
          </a:p>
          <a:p>
            <a:r>
              <a:rPr lang="nb-NO" dirty="0" err="1"/>
              <a:t>Then</a:t>
            </a:r>
            <a:r>
              <a:rPr lang="nb-NO" dirty="0"/>
              <a:t> </a:t>
            </a:r>
            <a:r>
              <a:rPr lang="nb-NO" dirty="0" err="1"/>
              <a:t>we’ll</a:t>
            </a:r>
            <a:r>
              <a:rPr lang="nb-NO" dirty="0"/>
              <a:t> talk </a:t>
            </a:r>
            <a:r>
              <a:rPr lang="nb-NO" dirty="0" err="1"/>
              <a:t>about</a:t>
            </a:r>
            <a:r>
              <a:rPr lang="nb-NO" dirty="0"/>
              <a:t> </a:t>
            </a:r>
            <a:r>
              <a:rPr lang="nb-NO" dirty="0" err="1"/>
              <a:t>what</a:t>
            </a:r>
            <a:r>
              <a:rPr lang="nb-NO" dirty="0"/>
              <a:t> </a:t>
            </a:r>
            <a:r>
              <a:rPr lang="nb-NO" dirty="0" err="1"/>
              <a:t>reliability</a:t>
            </a:r>
            <a:r>
              <a:rPr lang="nb-NO" dirty="0"/>
              <a:t> </a:t>
            </a:r>
            <a:r>
              <a:rPr lang="nb-NO" dirty="0" err="1"/>
              <a:t>means</a:t>
            </a:r>
            <a:r>
              <a:rPr lang="nb-NO" dirty="0"/>
              <a:t> and </a:t>
            </a:r>
            <a:r>
              <a:rPr lang="nb-NO" dirty="0" err="1"/>
              <a:t>how</a:t>
            </a:r>
            <a:r>
              <a:rPr lang="nb-NO" dirty="0"/>
              <a:t> </a:t>
            </a:r>
            <a:r>
              <a:rPr lang="nb-NO" dirty="0" err="1"/>
              <a:t>we</a:t>
            </a:r>
            <a:r>
              <a:rPr lang="nb-NO" dirty="0"/>
              <a:t> </a:t>
            </a:r>
            <a:r>
              <a:rPr lang="nb-NO" dirty="0" err="1"/>
              <a:t>can</a:t>
            </a:r>
            <a:r>
              <a:rPr lang="nb-NO" dirty="0"/>
              <a:t> </a:t>
            </a:r>
            <a:r>
              <a:rPr lang="nb-NO" dirty="0" err="1"/>
              <a:t>take</a:t>
            </a:r>
            <a:r>
              <a:rPr lang="nb-NO" dirty="0"/>
              <a:t> </a:t>
            </a:r>
            <a:r>
              <a:rPr lang="nb-NO" dirty="0" err="1"/>
              <a:t>that</a:t>
            </a:r>
            <a:r>
              <a:rPr lang="nb-NO" dirty="0"/>
              <a:t> </a:t>
            </a:r>
            <a:r>
              <a:rPr lang="nb-NO" dirty="0" err="1"/>
              <a:t>abstract</a:t>
            </a:r>
            <a:r>
              <a:rPr lang="nb-NO" dirty="0"/>
              <a:t> </a:t>
            </a:r>
            <a:r>
              <a:rPr lang="nb-NO" dirty="0" err="1"/>
              <a:t>notion</a:t>
            </a:r>
            <a:r>
              <a:rPr lang="nb-NO" dirty="0"/>
              <a:t> and turn it </a:t>
            </a:r>
            <a:r>
              <a:rPr lang="nb-NO" dirty="0" err="1"/>
              <a:t>into</a:t>
            </a:r>
            <a:r>
              <a:rPr lang="nb-NO" dirty="0"/>
              <a:t> </a:t>
            </a:r>
            <a:r>
              <a:rPr lang="nb-NO" dirty="0" err="1"/>
              <a:t>something</a:t>
            </a:r>
            <a:r>
              <a:rPr lang="nb-NO" dirty="0"/>
              <a:t> </a:t>
            </a:r>
            <a:r>
              <a:rPr lang="nb-NO" dirty="0" err="1"/>
              <a:t>concrete</a:t>
            </a:r>
            <a:r>
              <a:rPr lang="nb-NO" dirty="0"/>
              <a:t> and </a:t>
            </a:r>
            <a:r>
              <a:rPr lang="nb-NO" dirty="0" err="1"/>
              <a:t>actionable</a:t>
            </a:r>
            <a:r>
              <a:rPr lang="nb-NO" dirty="0"/>
              <a:t>.</a:t>
            </a:r>
          </a:p>
          <a:p>
            <a:r>
              <a:rPr lang="nb-NO" dirty="0" err="1"/>
              <a:t>That’s</a:t>
            </a:r>
            <a:r>
              <a:rPr lang="nb-NO" dirty="0"/>
              <a:t> </a:t>
            </a:r>
            <a:r>
              <a:rPr lang="nb-NO" dirty="0" err="1"/>
              <a:t>going</a:t>
            </a:r>
            <a:r>
              <a:rPr lang="nb-NO" dirty="0"/>
              <a:t> to lead </a:t>
            </a:r>
            <a:r>
              <a:rPr lang="nb-NO" dirty="0" err="1"/>
              <a:t>us</a:t>
            </a:r>
            <a:r>
              <a:rPr lang="nb-NO" dirty="0"/>
              <a:t> </a:t>
            </a:r>
            <a:r>
              <a:rPr lang="nb-NO" dirty="0" err="1"/>
              <a:t>towards</a:t>
            </a:r>
            <a:r>
              <a:rPr lang="nb-NO" dirty="0"/>
              <a:t> a </a:t>
            </a:r>
            <a:r>
              <a:rPr lang="nb-NO" dirty="0" err="1"/>
              <a:t>process</a:t>
            </a:r>
            <a:r>
              <a:rPr lang="nb-NO" dirty="0"/>
              <a:t> </a:t>
            </a:r>
            <a:r>
              <a:rPr lang="nb-NO" dirty="0" err="1"/>
              <a:t>of</a:t>
            </a:r>
            <a:r>
              <a:rPr lang="nb-NO" dirty="0"/>
              <a:t> </a:t>
            </a:r>
            <a:r>
              <a:rPr lang="nb-NO" dirty="0" err="1"/>
              <a:t>reliability</a:t>
            </a:r>
            <a:r>
              <a:rPr lang="nb-NO" dirty="0"/>
              <a:t> </a:t>
            </a:r>
            <a:r>
              <a:rPr lang="nb-NO" dirty="0" err="1"/>
              <a:t>engineering</a:t>
            </a:r>
            <a:r>
              <a:rPr lang="nb-NO" dirty="0"/>
              <a:t>. </a:t>
            </a:r>
            <a:r>
              <a:rPr lang="nb-NO" dirty="0" err="1"/>
              <a:t>We</a:t>
            </a:r>
            <a:r>
              <a:rPr lang="nb-NO" dirty="0"/>
              <a:t> </a:t>
            </a:r>
            <a:r>
              <a:rPr lang="nb-NO" dirty="0" err="1"/>
              <a:t>want</a:t>
            </a:r>
            <a:r>
              <a:rPr lang="nb-NO" dirty="0"/>
              <a:t> to be </a:t>
            </a:r>
            <a:r>
              <a:rPr lang="nb-NO" dirty="0" err="1"/>
              <a:t>able</a:t>
            </a:r>
            <a:r>
              <a:rPr lang="nb-NO" dirty="0"/>
              <a:t> to </a:t>
            </a:r>
            <a:r>
              <a:rPr lang="nb-NO" dirty="0" err="1"/>
              <a:t>build</a:t>
            </a:r>
            <a:r>
              <a:rPr lang="nb-NO" dirty="0"/>
              <a:t> </a:t>
            </a:r>
            <a:r>
              <a:rPr lang="nb-NO" dirty="0" err="1"/>
              <a:t>reliability</a:t>
            </a:r>
            <a:r>
              <a:rPr lang="nb-NO" dirty="0"/>
              <a:t> in a </a:t>
            </a:r>
            <a:r>
              <a:rPr lang="nb-NO" dirty="0" err="1"/>
              <a:t>deliberate</a:t>
            </a:r>
            <a:r>
              <a:rPr lang="nb-NO" dirty="0"/>
              <a:t> </a:t>
            </a:r>
            <a:r>
              <a:rPr lang="nb-NO" dirty="0" err="1"/>
              <a:t>process</a:t>
            </a:r>
            <a:r>
              <a:rPr lang="nb-NO" dirty="0"/>
              <a:t>.</a:t>
            </a:r>
          </a:p>
          <a:p>
            <a:r>
              <a:rPr lang="nb-NO" dirty="0"/>
              <a:t>And </a:t>
            </a:r>
            <a:r>
              <a:rPr lang="nb-NO" dirty="0" err="1"/>
              <a:t>then</a:t>
            </a:r>
            <a:r>
              <a:rPr lang="nb-NO" dirty="0"/>
              <a:t> </a:t>
            </a:r>
            <a:r>
              <a:rPr lang="nb-NO" dirty="0" err="1"/>
              <a:t>we’ll</a:t>
            </a:r>
            <a:r>
              <a:rPr lang="nb-NO" dirty="0"/>
              <a:t> </a:t>
            </a:r>
            <a:r>
              <a:rPr lang="nb-NO" dirty="0" err="1"/>
              <a:t>see</a:t>
            </a:r>
            <a:r>
              <a:rPr lang="nb-NO" dirty="0"/>
              <a:t> </a:t>
            </a:r>
            <a:r>
              <a:rPr lang="nb-NO" dirty="0" err="1"/>
              <a:t>how</a:t>
            </a:r>
            <a:r>
              <a:rPr lang="nb-NO" dirty="0"/>
              <a:t> </a:t>
            </a:r>
            <a:r>
              <a:rPr lang="nb-NO" dirty="0" err="1"/>
              <a:t>we</a:t>
            </a:r>
            <a:r>
              <a:rPr lang="nb-NO" dirty="0"/>
              <a:t> </a:t>
            </a:r>
            <a:r>
              <a:rPr lang="nb-NO" dirty="0" err="1"/>
              <a:t>use</a:t>
            </a:r>
            <a:r>
              <a:rPr lang="nb-NO" dirty="0"/>
              <a:t> stress tests as a part </a:t>
            </a:r>
            <a:r>
              <a:rPr lang="nb-NO" dirty="0" err="1"/>
              <a:t>of</a:t>
            </a:r>
            <a:r>
              <a:rPr lang="nb-NO" dirty="0"/>
              <a:t> </a:t>
            </a:r>
            <a:r>
              <a:rPr lang="nb-NO" dirty="0" err="1"/>
              <a:t>that</a:t>
            </a:r>
            <a:r>
              <a:rPr lang="nb-NO" dirty="0"/>
              <a:t> </a:t>
            </a:r>
            <a:r>
              <a:rPr lang="nb-NO" dirty="0" err="1"/>
              <a:t>process</a:t>
            </a:r>
            <a:r>
              <a:rPr lang="nb-NO" dirty="0"/>
              <a:t>, to </a:t>
            </a:r>
            <a:r>
              <a:rPr lang="nb-NO" dirty="0" err="1"/>
              <a:t>verify</a:t>
            </a:r>
            <a:r>
              <a:rPr lang="nb-NO" dirty="0"/>
              <a:t> </a:t>
            </a:r>
            <a:r>
              <a:rPr lang="nb-NO" dirty="0" err="1"/>
              <a:t>that</a:t>
            </a:r>
            <a:r>
              <a:rPr lang="nb-NO" dirty="0"/>
              <a:t> </a:t>
            </a:r>
            <a:r>
              <a:rPr lang="nb-NO" dirty="0" err="1"/>
              <a:t>we</a:t>
            </a:r>
            <a:r>
              <a:rPr lang="nb-NO" dirty="0"/>
              <a:t> </a:t>
            </a:r>
            <a:r>
              <a:rPr lang="nb-NO" dirty="0" err="1"/>
              <a:t>reach</a:t>
            </a:r>
            <a:r>
              <a:rPr lang="nb-NO" dirty="0"/>
              <a:t> </a:t>
            </a:r>
            <a:r>
              <a:rPr lang="nb-NO" dirty="0" err="1"/>
              <a:t>our</a:t>
            </a:r>
            <a:r>
              <a:rPr lang="nb-NO" dirty="0"/>
              <a:t> </a:t>
            </a:r>
            <a:r>
              <a:rPr lang="nb-NO" dirty="0" err="1"/>
              <a:t>reliability</a:t>
            </a:r>
            <a:r>
              <a:rPr lang="nb-NO" dirty="0"/>
              <a:t> goals. </a:t>
            </a:r>
          </a:p>
          <a:p>
            <a:r>
              <a:rPr lang="nb-NO" dirty="0"/>
              <a:t>And </a:t>
            </a:r>
            <a:r>
              <a:rPr lang="nb-NO" dirty="0" err="1"/>
              <a:t>we’ll</a:t>
            </a:r>
            <a:r>
              <a:rPr lang="nb-NO" dirty="0"/>
              <a:t> </a:t>
            </a:r>
            <a:r>
              <a:rPr lang="nb-NO" dirty="0" err="1"/>
              <a:t>discuss</a:t>
            </a:r>
            <a:r>
              <a:rPr lang="nb-NO" dirty="0"/>
              <a:t> </a:t>
            </a:r>
            <a:r>
              <a:rPr lang="nb-NO" dirty="0" err="1"/>
              <a:t>some</a:t>
            </a:r>
            <a:r>
              <a:rPr lang="nb-NO" dirty="0"/>
              <a:t> </a:t>
            </a:r>
            <a:r>
              <a:rPr lang="nb-NO" dirty="0" err="1"/>
              <a:t>of</a:t>
            </a:r>
            <a:r>
              <a:rPr lang="nb-NO" dirty="0"/>
              <a:t> </a:t>
            </a:r>
            <a:r>
              <a:rPr lang="nb-NO" dirty="0" err="1"/>
              <a:t>the</a:t>
            </a:r>
            <a:r>
              <a:rPr lang="nb-NO" dirty="0"/>
              <a:t> </a:t>
            </a:r>
            <a:r>
              <a:rPr lang="nb-NO" dirty="0" err="1"/>
              <a:t>tools</a:t>
            </a:r>
            <a:r>
              <a:rPr lang="nb-NO" dirty="0"/>
              <a:t> and </a:t>
            </a:r>
            <a:r>
              <a:rPr lang="nb-NO" dirty="0" err="1"/>
              <a:t>techniques</a:t>
            </a:r>
            <a:r>
              <a:rPr lang="nb-NO" dirty="0"/>
              <a:t> </a:t>
            </a:r>
            <a:r>
              <a:rPr lang="nb-NO" dirty="0" err="1"/>
              <a:t>we</a:t>
            </a:r>
            <a:r>
              <a:rPr lang="nb-NO" dirty="0"/>
              <a:t> </a:t>
            </a:r>
            <a:r>
              <a:rPr lang="nb-NO" dirty="0" err="1"/>
              <a:t>use</a:t>
            </a:r>
            <a:r>
              <a:rPr lang="nb-NO" dirty="0"/>
              <a:t> for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a:t>
            </a:fld>
            <a:endParaRPr lang="en-US"/>
          </a:p>
        </p:txBody>
      </p:sp>
    </p:spTree>
    <p:extLst>
      <p:ext uri="{BB962C8B-B14F-4D97-AF65-F5344CB8AC3E}">
        <p14:creationId xmlns:p14="http://schemas.microsoft.com/office/powerpoint/2010/main" val="4879243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In a </a:t>
            </a:r>
            <a:r>
              <a:rPr lang="nb-NO" dirty="0" err="1"/>
              <a:t>sense</a:t>
            </a:r>
            <a:r>
              <a:rPr lang="nb-NO" dirty="0"/>
              <a:t>, </a:t>
            </a:r>
            <a:r>
              <a:rPr lang="nb-NO" dirty="0" err="1"/>
              <a:t>there</a:t>
            </a:r>
            <a:r>
              <a:rPr lang="nb-NO" dirty="0"/>
              <a:t> is </a:t>
            </a:r>
            <a:r>
              <a:rPr lang="nb-NO" dirty="0" err="1"/>
              <a:t>always</a:t>
            </a:r>
            <a:r>
              <a:rPr lang="nb-NO" dirty="0"/>
              <a:t> </a:t>
            </a:r>
            <a:r>
              <a:rPr lang="nb-NO" dirty="0" err="1"/>
              <a:t>going</a:t>
            </a:r>
            <a:r>
              <a:rPr lang="nb-NO" dirty="0"/>
              <a:t> to be </a:t>
            </a:r>
            <a:r>
              <a:rPr lang="nb-NO" dirty="0" err="1"/>
              <a:t>something</a:t>
            </a:r>
            <a:r>
              <a:rPr lang="nb-NO" dirty="0"/>
              <a:t> </a:t>
            </a:r>
            <a:r>
              <a:rPr lang="nb-NO" dirty="0" err="1"/>
              <a:t>unknowable</a:t>
            </a:r>
            <a:r>
              <a:rPr lang="nb-NO" dirty="0"/>
              <a:t> </a:t>
            </a:r>
            <a:r>
              <a:rPr lang="nb-NO" dirty="0" err="1"/>
              <a:t>about</a:t>
            </a:r>
            <a:r>
              <a:rPr lang="nb-NO" dirty="0"/>
              <a:t> </a:t>
            </a:r>
            <a:r>
              <a:rPr lang="nb-NO" dirty="0" err="1"/>
              <a:t>the</a:t>
            </a:r>
            <a:r>
              <a:rPr lang="nb-NO" dirty="0"/>
              <a:t> </a:t>
            </a:r>
            <a:r>
              <a:rPr lang="nb-NO" dirty="0" err="1"/>
              <a:t>runtime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60</a:t>
            </a:fld>
            <a:endParaRPr lang="en-US"/>
          </a:p>
        </p:txBody>
      </p:sp>
    </p:spTree>
    <p:extLst>
      <p:ext uri="{BB962C8B-B14F-4D97-AF65-F5344CB8AC3E}">
        <p14:creationId xmlns:p14="http://schemas.microsoft.com/office/powerpoint/2010/main" val="3115333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That</a:t>
            </a:r>
            <a:r>
              <a:rPr lang="nb-NO" dirty="0"/>
              <a:t> </a:t>
            </a:r>
            <a:r>
              <a:rPr lang="nb-NO" dirty="0" err="1"/>
              <a:t>means</a:t>
            </a:r>
            <a:r>
              <a:rPr lang="nb-NO" dirty="0"/>
              <a:t> </a:t>
            </a:r>
            <a:r>
              <a:rPr lang="nb-NO" dirty="0" err="1"/>
              <a:t>that</a:t>
            </a:r>
            <a:r>
              <a:rPr lang="nb-NO" dirty="0"/>
              <a:t> </a:t>
            </a:r>
            <a:r>
              <a:rPr lang="nb-NO" dirty="0" err="1"/>
              <a:t>you</a:t>
            </a:r>
            <a:r>
              <a:rPr lang="nb-NO" dirty="0"/>
              <a:t> </a:t>
            </a:r>
            <a:r>
              <a:rPr lang="nb-NO" dirty="0" err="1"/>
              <a:t>can’t</a:t>
            </a:r>
            <a:r>
              <a:rPr lang="nb-NO" dirty="0"/>
              <a:t> </a:t>
            </a:r>
            <a:r>
              <a:rPr lang="nb-NO" dirty="0" err="1"/>
              <a:t>really</a:t>
            </a:r>
            <a:r>
              <a:rPr lang="nb-NO" dirty="0"/>
              <a:t> </a:t>
            </a:r>
            <a:r>
              <a:rPr lang="nb-NO" dirty="0" err="1"/>
              <a:t>sit</a:t>
            </a:r>
            <a:r>
              <a:rPr lang="nb-NO" dirty="0"/>
              <a:t> </a:t>
            </a:r>
            <a:r>
              <a:rPr lang="nb-NO" dirty="0" err="1"/>
              <a:t>down</a:t>
            </a:r>
            <a:r>
              <a:rPr lang="nb-NO" dirty="0"/>
              <a:t> at </a:t>
            </a:r>
            <a:r>
              <a:rPr lang="nb-NO" dirty="0" err="1"/>
              <a:t>your</a:t>
            </a:r>
            <a:r>
              <a:rPr lang="nb-NO" dirty="0"/>
              <a:t> desk and stare at </a:t>
            </a:r>
            <a:r>
              <a:rPr lang="nb-NO" dirty="0" err="1"/>
              <a:t>the</a:t>
            </a:r>
            <a:r>
              <a:rPr lang="nb-NO" dirty="0"/>
              <a:t> </a:t>
            </a:r>
            <a:r>
              <a:rPr lang="nb-NO" dirty="0" err="1"/>
              <a:t>code</a:t>
            </a:r>
            <a:r>
              <a:rPr lang="nb-NO" dirty="0"/>
              <a:t> and be </a:t>
            </a:r>
            <a:r>
              <a:rPr lang="nb-NO" dirty="0" err="1"/>
              <a:t>exactly</a:t>
            </a:r>
            <a:r>
              <a:rPr lang="nb-NO" dirty="0"/>
              <a:t> sure </a:t>
            </a:r>
            <a:r>
              <a:rPr lang="nb-NO" dirty="0" err="1"/>
              <a:t>how</a:t>
            </a:r>
            <a:r>
              <a:rPr lang="nb-NO" dirty="0"/>
              <a:t> </a:t>
            </a:r>
            <a:r>
              <a:rPr lang="nb-NO" dirty="0" err="1"/>
              <a:t>it’s</a:t>
            </a:r>
            <a:r>
              <a:rPr lang="nb-NO" dirty="0"/>
              <a:t> </a:t>
            </a:r>
            <a:r>
              <a:rPr lang="nb-NO" dirty="0" err="1"/>
              <a:t>going</a:t>
            </a:r>
            <a:r>
              <a:rPr lang="nb-NO" dirty="0"/>
              <a:t> to </a:t>
            </a:r>
            <a:r>
              <a:rPr lang="nb-NO" dirty="0" err="1"/>
              <a:t>behave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61</a:t>
            </a:fld>
            <a:endParaRPr lang="en-US"/>
          </a:p>
        </p:txBody>
      </p:sp>
    </p:spTree>
    <p:extLst>
      <p:ext uri="{BB962C8B-B14F-4D97-AF65-F5344CB8AC3E}">
        <p14:creationId xmlns:p14="http://schemas.microsoft.com/office/powerpoint/2010/main" val="22557437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Any</a:t>
            </a:r>
            <a:r>
              <a:rPr lang="nb-NO" dirty="0"/>
              <a:t> </a:t>
            </a:r>
            <a:r>
              <a:rPr lang="nb-NO" dirty="0" err="1"/>
              <a:t>truth</a:t>
            </a:r>
            <a:r>
              <a:rPr lang="nb-NO" dirty="0"/>
              <a:t> </a:t>
            </a:r>
            <a:r>
              <a:rPr lang="nb-NO" dirty="0" err="1"/>
              <a:t>that</a:t>
            </a:r>
            <a:r>
              <a:rPr lang="nb-NO" dirty="0"/>
              <a:t> </a:t>
            </a:r>
            <a:r>
              <a:rPr lang="nb-NO" dirty="0" err="1"/>
              <a:t>does</a:t>
            </a:r>
            <a:r>
              <a:rPr lang="nb-NO" dirty="0"/>
              <a:t> not </a:t>
            </a:r>
            <a:r>
              <a:rPr lang="nb-NO" dirty="0" err="1"/>
              <a:t>factor</a:t>
            </a:r>
            <a:r>
              <a:rPr lang="nb-NO" dirty="0"/>
              <a:t> in </a:t>
            </a:r>
            <a:r>
              <a:rPr lang="nb-NO" dirty="0" err="1"/>
              <a:t>this</a:t>
            </a:r>
            <a:r>
              <a:rPr lang="nb-NO" dirty="0"/>
              <a:t> </a:t>
            </a:r>
            <a:r>
              <a:rPr lang="nb-NO" dirty="0" err="1"/>
              <a:t>environment</a:t>
            </a:r>
            <a:r>
              <a:rPr lang="nb-NO" dirty="0"/>
              <a:t> is </a:t>
            </a:r>
            <a:r>
              <a:rPr lang="nb-NO" dirty="0" err="1"/>
              <a:t>going</a:t>
            </a:r>
            <a:r>
              <a:rPr lang="nb-NO" dirty="0"/>
              <a:t> to be a </a:t>
            </a:r>
            <a:r>
              <a:rPr lang="nb-NO" dirty="0" err="1"/>
              <a:t>lie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62</a:t>
            </a:fld>
            <a:endParaRPr lang="en-US"/>
          </a:p>
        </p:txBody>
      </p:sp>
    </p:spTree>
    <p:extLst>
      <p:ext uri="{BB962C8B-B14F-4D97-AF65-F5344CB8AC3E}">
        <p14:creationId xmlns:p14="http://schemas.microsoft.com/office/powerpoint/2010/main" val="831189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we</a:t>
            </a:r>
            <a:r>
              <a:rPr lang="nb-NO" dirty="0"/>
              <a:t> </a:t>
            </a:r>
            <a:r>
              <a:rPr lang="nb-NO" dirty="0" err="1"/>
              <a:t>need</a:t>
            </a:r>
            <a:r>
              <a:rPr lang="nb-NO" dirty="0"/>
              <a:t> to </a:t>
            </a:r>
            <a:r>
              <a:rPr lang="nb-NO" dirty="0" err="1"/>
              <a:t>shift</a:t>
            </a:r>
            <a:r>
              <a:rPr lang="nb-NO" dirty="0"/>
              <a:t> </a:t>
            </a:r>
            <a:r>
              <a:rPr lang="nb-NO" dirty="0" err="1"/>
              <a:t>towards</a:t>
            </a:r>
            <a:r>
              <a:rPr lang="nb-NO" dirty="0"/>
              <a:t> a </a:t>
            </a:r>
            <a:r>
              <a:rPr lang="nb-NO" dirty="0" err="1"/>
              <a:t>runtime</a:t>
            </a:r>
            <a:r>
              <a:rPr lang="nb-NO" dirty="0"/>
              <a:t> </a:t>
            </a:r>
            <a:r>
              <a:rPr lang="nb-NO" dirty="0" err="1"/>
              <a:t>mindset</a:t>
            </a:r>
            <a:r>
              <a:rPr lang="nb-NO" dirty="0"/>
              <a:t>, </a:t>
            </a:r>
            <a:r>
              <a:rPr lang="nb-NO" dirty="0" err="1"/>
              <a:t>which</a:t>
            </a:r>
            <a:r>
              <a:rPr lang="nb-NO" dirty="0"/>
              <a:t> </a:t>
            </a:r>
            <a:r>
              <a:rPr lang="nb-NO" dirty="0" err="1"/>
              <a:t>factors</a:t>
            </a:r>
            <a:r>
              <a:rPr lang="nb-NO" dirty="0"/>
              <a:t> in </a:t>
            </a:r>
            <a:r>
              <a:rPr lang="nb-NO" dirty="0" err="1"/>
              <a:t>this</a:t>
            </a:r>
            <a:r>
              <a:rPr lang="nb-NO" dirty="0"/>
              <a:t> </a:t>
            </a:r>
            <a:r>
              <a:rPr lang="nb-NO" dirty="0" err="1"/>
              <a:t>unpredictability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63</a:t>
            </a:fld>
            <a:endParaRPr lang="en-US"/>
          </a:p>
        </p:txBody>
      </p:sp>
    </p:spTree>
    <p:extLst>
      <p:ext uri="{BB962C8B-B14F-4D97-AF65-F5344CB8AC3E}">
        <p14:creationId xmlns:p14="http://schemas.microsoft.com/office/powerpoint/2010/main" val="479540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have to </a:t>
            </a:r>
            <a:r>
              <a:rPr lang="nb-NO" dirty="0" err="1"/>
              <a:t>accept</a:t>
            </a:r>
            <a:r>
              <a:rPr lang="nb-NO" dirty="0"/>
              <a:t> </a:t>
            </a:r>
            <a:r>
              <a:rPr lang="nb-NO" dirty="0" err="1"/>
              <a:t>that</a:t>
            </a:r>
            <a:r>
              <a:rPr lang="nb-NO" dirty="0"/>
              <a:t> </a:t>
            </a:r>
            <a:r>
              <a:rPr lang="nb-NO" dirty="0" err="1"/>
              <a:t>we</a:t>
            </a:r>
            <a:r>
              <a:rPr lang="nb-NO" dirty="0"/>
              <a:t> </a:t>
            </a:r>
            <a:r>
              <a:rPr lang="nb-NO" dirty="0" err="1"/>
              <a:t>can’t</a:t>
            </a:r>
            <a:r>
              <a:rPr lang="nb-NO" dirty="0"/>
              <a:t> </a:t>
            </a:r>
            <a:r>
              <a:rPr lang="nb-NO" dirty="0" err="1"/>
              <a:t>figure</a:t>
            </a:r>
            <a:r>
              <a:rPr lang="nb-NO" dirty="0"/>
              <a:t> it all </a:t>
            </a:r>
            <a:r>
              <a:rPr lang="nb-NO" dirty="0" err="1"/>
              <a:t>out</a:t>
            </a:r>
            <a:r>
              <a:rPr lang="nb-NO" dirty="0"/>
              <a:t> in </a:t>
            </a:r>
            <a:r>
              <a:rPr lang="nb-NO" dirty="0" err="1"/>
              <a:t>our</a:t>
            </a:r>
            <a:r>
              <a:rPr lang="nb-NO" dirty="0"/>
              <a:t> </a:t>
            </a:r>
            <a:r>
              <a:rPr lang="nb-NO" dirty="0" err="1"/>
              <a:t>heads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64</a:t>
            </a:fld>
            <a:endParaRPr lang="en-US"/>
          </a:p>
        </p:txBody>
      </p:sp>
    </p:spTree>
    <p:extLst>
      <p:ext uri="{BB962C8B-B14F-4D97-AF65-F5344CB8AC3E}">
        <p14:creationId xmlns:p14="http://schemas.microsoft.com/office/powerpoint/2010/main" val="22761806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this</a:t>
            </a:r>
            <a:r>
              <a:rPr lang="nb-NO" dirty="0"/>
              <a:t> leads </a:t>
            </a:r>
            <a:r>
              <a:rPr lang="nb-NO" dirty="0" err="1"/>
              <a:t>us</a:t>
            </a:r>
            <a:r>
              <a:rPr lang="nb-NO" dirty="0"/>
              <a:t> </a:t>
            </a:r>
            <a:r>
              <a:rPr lang="nb-NO" dirty="0" err="1"/>
              <a:t>towards</a:t>
            </a:r>
            <a:r>
              <a:rPr lang="nb-NO" dirty="0"/>
              <a:t> systems </a:t>
            </a:r>
            <a:r>
              <a:rPr lang="nb-NO" dirty="0" err="1"/>
              <a:t>thinking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65</a:t>
            </a:fld>
            <a:endParaRPr lang="en-US"/>
          </a:p>
        </p:txBody>
      </p:sp>
    </p:spTree>
    <p:extLst>
      <p:ext uri="{BB962C8B-B14F-4D97-AF65-F5344CB8AC3E}">
        <p14:creationId xmlns:p14="http://schemas.microsoft.com/office/powerpoint/2010/main" val="39542710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Which</a:t>
            </a:r>
            <a:r>
              <a:rPr lang="nb-NO" dirty="0"/>
              <a:t> </a:t>
            </a:r>
            <a:r>
              <a:rPr lang="nb-NO" dirty="0" err="1"/>
              <a:t>means</a:t>
            </a:r>
            <a:r>
              <a:rPr lang="nb-NO" dirty="0"/>
              <a:t> </a:t>
            </a:r>
            <a:r>
              <a:rPr lang="nb-NO" dirty="0" err="1"/>
              <a:t>that</a:t>
            </a:r>
            <a:r>
              <a:rPr lang="nb-NO" dirty="0"/>
              <a:t> </a:t>
            </a:r>
            <a:r>
              <a:rPr lang="nb-NO" dirty="0" err="1"/>
              <a:t>we</a:t>
            </a:r>
            <a:r>
              <a:rPr lang="nb-NO" dirty="0"/>
              <a:t> </a:t>
            </a:r>
            <a:r>
              <a:rPr lang="nb-NO" dirty="0" err="1"/>
              <a:t>build</a:t>
            </a:r>
            <a:r>
              <a:rPr lang="nb-NO" dirty="0"/>
              <a:t> </a:t>
            </a:r>
            <a:r>
              <a:rPr lang="nb-NO" dirty="0" err="1"/>
              <a:t>our</a:t>
            </a:r>
            <a:r>
              <a:rPr lang="nb-NO" dirty="0"/>
              <a:t> </a:t>
            </a:r>
            <a:r>
              <a:rPr lang="nb-NO" dirty="0" err="1"/>
              <a:t>understanding</a:t>
            </a:r>
            <a:r>
              <a:rPr lang="nb-NO" dirty="0"/>
              <a:t> </a:t>
            </a:r>
            <a:r>
              <a:rPr lang="nb-NO" dirty="0" err="1"/>
              <a:t>of</a:t>
            </a:r>
            <a:r>
              <a:rPr lang="nb-NO" dirty="0"/>
              <a:t> </a:t>
            </a:r>
            <a:r>
              <a:rPr lang="nb-NO" dirty="0" err="1"/>
              <a:t>how</a:t>
            </a:r>
            <a:r>
              <a:rPr lang="nb-NO" dirty="0"/>
              <a:t> </a:t>
            </a:r>
            <a:r>
              <a:rPr lang="nb-NO" dirty="0" err="1"/>
              <a:t>our</a:t>
            </a:r>
            <a:r>
              <a:rPr lang="nb-NO" dirty="0"/>
              <a:t> software </a:t>
            </a:r>
            <a:r>
              <a:rPr lang="nb-NO" dirty="0" err="1"/>
              <a:t>works</a:t>
            </a:r>
            <a:r>
              <a:rPr lang="nb-NO" dirty="0"/>
              <a:t> </a:t>
            </a:r>
            <a:r>
              <a:rPr lang="nb-NO" dirty="0" err="1"/>
              <a:t>through</a:t>
            </a:r>
            <a:r>
              <a:rPr lang="nb-NO" dirty="0"/>
              <a:t> </a:t>
            </a:r>
            <a:r>
              <a:rPr lang="nb-NO" dirty="0" err="1"/>
              <a:t>hypotheses</a:t>
            </a:r>
            <a:r>
              <a:rPr lang="nb-NO" dirty="0"/>
              <a:t> and </a:t>
            </a:r>
            <a:r>
              <a:rPr lang="nb-NO" dirty="0" err="1"/>
              <a:t>validation</a:t>
            </a:r>
            <a:r>
              <a:rPr lang="nb-NO" dirty="0"/>
              <a:t> in </a:t>
            </a:r>
            <a:r>
              <a:rPr lang="nb-NO" dirty="0" err="1"/>
              <a:t>addition</a:t>
            </a:r>
            <a:r>
              <a:rPr lang="nb-NO" dirty="0"/>
              <a:t> to </a:t>
            </a:r>
            <a:r>
              <a:rPr lang="nb-NO" dirty="0" err="1"/>
              <a:t>the</a:t>
            </a:r>
            <a:r>
              <a:rPr lang="nb-NO" dirty="0"/>
              <a:t> </a:t>
            </a:r>
            <a:r>
              <a:rPr lang="nb-NO" dirty="0" err="1"/>
              <a:t>analytical</a:t>
            </a:r>
            <a:r>
              <a:rPr lang="nb-NO" dirty="0"/>
              <a:t> </a:t>
            </a:r>
            <a:r>
              <a:rPr lang="nb-NO" dirty="0" err="1"/>
              <a:t>approach</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66</a:t>
            </a:fld>
            <a:endParaRPr lang="en-US"/>
          </a:p>
        </p:txBody>
      </p:sp>
    </p:spTree>
    <p:extLst>
      <p:ext uri="{BB962C8B-B14F-4D97-AF65-F5344CB8AC3E}">
        <p14:creationId xmlns:p14="http://schemas.microsoft.com/office/powerpoint/2010/main" val="23822506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On a personal note, </a:t>
            </a:r>
            <a:r>
              <a:rPr lang="nb-NO" dirty="0" err="1"/>
              <a:t>I’ll</a:t>
            </a:r>
            <a:r>
              <a:rPr lang="nb-NO" dirty="0"/>
              <a:t> </a:t>
            </a:r>
            <a:r>
              <a:rPr lang="nb-NO" dirty="0" err="1"/>
              <a:t>say</a:t>
            </a:r>
            <a:r>
              <a:rPr lang="nb-NO" dirty="0"/>
              <a:t> </a:t>
            </a:r>
            <a:r>
              <a:rPr lang="nb-NO" dirty="0" err="1"/>
              <a:t>that</a:t>
            </a:r>
            <a:r>
              <a:rPr lang="nb-NO" dirty="0"/>
              <a:t> </a:t>
            </a:r>
            <a:r>
              <a:rPr lang="nb-NO" dirty="0" err="1"/>
              <a:t>being</a:t>
            </a:r>
            <a:r>
              <a:rPr lang="nb-NO" dirty="0"/>
              <a:t> on-</a:t>
            </a:r>
            <a:r>
              <a:rPr lang="nb-NO" dirty="0" err="1"/>
              <a:t>call</a:t>
            </a:r>
            <a:r>
              <a:rPr lang="nb-NO" dirty="0"/>
              <a:t> </a:t>
            </a:r>
            <a:r>
              <a:rPr lang="nb-NO" dirty="0" err="1"/>
              <a:t>really</a:t>
            </a:r>
            <a:r>
              <a:rPr lang="nb-NO" dirty="0"/>
              <a:t> </a:t>
            </a:r>
            <a:r>
              <a:rPr lang="nb-NO" dirty="0" err="1"/>
              <a:t>does</a:t>
            </a:r>
            <a:r>
              <a:rPr lang="nb-NO" dirty="0"/>
              <a:t> </a:t>
            </a:r>
            <a:r>
              <a:rPr lang="nb-NO" dirty="0" err="1"/>
              <a:t>wonders</a:t>
            </a:r>
            <a:r>
              <a:rPr lang="nb-NO" dirty="0"/>
              <a:t> for </a:t>
            </a:r>
            <a:r>
              <a:rPr lang="nb-NO" dirty="0" err="1"/>
              <a:t>developing</a:t>
            </a:r>
            <a:r>
              <a:rPr lang="nb-NO" dirty="0"/>
              <a:t> </a:t>
            </a:r>
            <a:r>
              <a:rPr lang="nb-NO" dirty="0" err="1"/>
              <a:t>this</a:t>
            </a:r>
            <a:r>
              <a:rPr lang="nb-NO" dirty="0"/>
              <a:t> </a:t>
            </a:r>
            <a:r>
              <a:rPr lang="nb-NO" dirty="0" err="1"/>
              <a:t>runtime</a:t>
            </a:r>
            <a:r>
              <a:rPr lang="nb-NO" dirty="0"/>
              <a:t> </a:t>
            </a:r>
            <a:r>
              <a:rPr lang="nb-NO" dirty="0" err="1"/>
              <a:t>mindset</a:t>
            </a:r>
            <a:r>
              <a:rPr lang="nb-NO" dirty="0"/>
              <a:t>. It’s not </a:t>
            </a:r>
            <a:r>
              <a:rPr lang="nb-NO" dirty="0" err="1"/>
              <a:t>that</a:t>
            </a:r>
            <a:r>
              <a:rPr lang="nb-NO" dirty="0"/>
              <a:t> I </a:t>
            </a:r>
            <a:r>
              <a:rPr lang="nb-NO" dirty="0" err="1"/>
              <a:t>didn’t</a:t>
            </a:r>
            <a:r>
              <a:rPr lang="nb-NO" dirty="0"/>
              <a:t> </a:t>
            </a:r>
            <a:r>
              <a:rPr lang="nb-NO" dirty="0" err="1"/>
              <a:t>care</a:t>
            </a:r>
            <a:r>
              <a:rPr lang="nb-NO" dirty="0"/>
              <a:t> </a:t>
            </a:r>
            <a:r>
              <a:rPr lang="nb-NO" dirty="0" err="1"/>
              <a:t>before</a:t>
            </a:r>
            <a:r>
              <a:rPr lang="nb-NO" dirty="0"/>
              <a:t>, </a:t>
            </a:r>
            <a:r>
              <a:rPr lang="nb-NO" dirty="0" err="1"/>
              <a:t>but</a:t>
            </a:r>
            <a:r>
              <a:rPr lang="nb-NO" dirty="0"/>
              <a:t> I </a:t>
            </a:r>
            <a:r>
              <a:rPr lang="nb-NO" dirty="0" err="1"/>
              <a:t>care</a:t>
            </a:r>
            <a:r>
              <a:rPr lang="nb-NO" dirty="0"/>
              <a:t> </a:t>
            </a:r>
            <a:r>
              <a:rPr lang="nb-NO" dirty="0" err="1"/>
              <a:t>differently</a:t>
            </a:r>
            <a:r>
              <a:rPr lang="nb-NO" dirty="0"/>
              <a:t> </a:t>
            </a:r>
            <a:r>
              <a:rPr lang="nb-NO" dirty="0" err="1"/>
              <a:t>now</a:t>
            </a:r>
            <a:r>
              <a:rPr lang="nb-NO" dirty="0"/>
              <a:t>. </a:t>
            </a:r>
            <a:r>
              <a:rPr lang="nb-NO" dirty="0" err="1"/>
              <a:t>Skin</a:t>
            </a:r>
            <a:r>
              <a:rPr lang="nb-NO" dirty="0"/>
              <a:t> in </a:t>
            </a:r>
            <a:r>
              <a:rPr lang="nb-NO" dirty="0" err="1"/>
              <a:t>the</a:t>
            </a:r>
            <a:r>
              <a:rPr lang="nb-NO" dirty="0"/>
              <a:t> game matters. I </a:t>
            </a:r>
            <a:r>
              <a:rPr lang="nb-NO" dirty="0" err="1"/>
              <a:t>think</a:t>
            </a:r>
            <a:r>
              <a:rPr lang="nb-NO" dirty="0"/>
              <a:t> </a:t>
            </a:r>
            <a:r>
              <a:rPr lang="nb-NO" dirty="0" err="1"/>
              <a:t>differently</a:t>
            </a:r>
            <a:r>
              <a:rPr lang="nb-NO" dirty="0"/>
              <a:t>. And I </a:t>
            </a:r>
            <a:r>
              <a:rPr lang="nb-NO" dirty="0" err="1"/>
              <a:t>really</a:t>
            </a:r>
            <a:r>
              <a:rPr lang="nb-NO" dirty="0"/>
              <a:t> </a:t>
            </a:r>
            <a:r>
              <a:rPr lang="nb-NO" dirty="0" err="1"/>
              <a:t>value</a:t>
            </a:r>
            <a:r>
              <a:rPr lang="nb-NO" dirty="0"/>
              <a:t> </a:t>
            </a:r>
            <a:r>
              <a:rPr lang="nb-NO" dirty="0" err="1"/>
              <a:t>simplicity</a:t>
            </a:r>
            <a:r>
              <a:rPr lang="nb-NO" dirty="0"/>
              <a:t> over </a:t>
            </a:r>
            <a:r>
              <a:rPr lang="nb-NO" dirty="0" err="1"/>
              <a:t>sophistication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67</a:t>
            </a:fld>
            <a:endParaRPr lang="en-US"/>
          </a:p>
        </p:txBody>
      </p:sp>
    </p:spTree>
    <p:extLst>
      <p:ext uri="{BB962C8B-B14F-4D97-AF65-F5344CB8AC3E}">
        <p14:creationId xmlns:p14="http://schemas.microsoft.com/office/powerpoint/2010/main" val="1059818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a:t>
            </a:r>
            <a:r>
              <a:rPr lang="nb-NO" dirty="0" err="1"/>
              <a:t>recommend</a:t>
            </a:r>
            <a:r>
              <a:rPr lang="nb-NO" dirty="0"/>
              <a:t> </a:t>
            </a:r>
            <a:r>
              <a:rPr lang="nb-NO" dirty="0" err="1"/>
              <a:t>reading</a:t>
            </a:r>
            <a:r>
              <a:rPr lang="nb-NO" dirty="0"/>
              <a:t> </a:t>
            </a:r>
            <a:r>
              <a:rPr lang="nb-NO" dirty="0" err="1"/>
              <a:t>this</a:t>
            </a:r>
            <a:r>
              <a:rPr lang="nb-NO" dirty="0"/>
              <a:t> </a:t>
            </a:r>
            <a:r>
              <a:rPr lang="nb-NO" dirty="0" err="1"/>
              <a:t>paper</a:t>
            </a:r>
            <a:r>
              <a:rPr lang="nb-NO" dirty="0"/>
              <a:t>, How </a:t>
            </a:r>
            <a:r>
              <a:rPr lang="nb-NO" dirty="0" err="1"/>
              <a:t>Complex</a:t>
            </a:r>
            <a:r>
              <a:rPr lang="nb-NO" dirty="0"/>
              <a:t> Systems </a:t>
            </a:r>
            <a:r>
              <a:rPr lang="nb-NO" dirty="0" err="1"/>
              <a:t>Fail</a:t>
            </a:r>
            <a:r>
              <a:rPr lang="nb-NO" dirty="0"/>
              <a:t>, by Richard Cook, or </a:t>
            </a:r>
            <a:r>
              <a:rPr lang="nb-NO" dirty="0" err="1"/>
              <a:t>watching</a:t>
            </a:r>
            <a:r>
              <a:rPr lang="nb-NO" dirty="0"/>
              <a:t> </a:t>
            </a:r>
            <a:r>
              <a:rPr lang="nb-NO" dirty="0" err="1"/>
              <a:t>one</a:t>
            </a:r>
            <a:r>
              <a:rPr lang="nb-NO" dirty="0"/>
              <a:t> </a:t>
            </a:r>
            <a:r>
              <a:rPr lang="nb-NO" dirty="0" err="1"/>
              <a:t>of</a:t>
            </a:r>
            <a:r>
              <a:rPr lang="nb-NO" dirty="0"/>
              <a:t> his talks. </a:t>
            </a:r>
            <a:r>
              <a:rPr lang="nb-NO" dirty="0" err="1"/>
              <a:t>Because</a:t>
            </a:r>
            <a:r>
              <a:rPr lang="nb-NO" dirty="0"/>
              <a:t> </a:t>
            </a:r>
            <a:r>
              <a:rPr lang="nb-NO" dirty="0" err="1"/>
              <a:t>we’re</a:t>
            </a:r>
            <a:r>
              <a:rPr lang="nb-NO" dirty="0"/>
              <a:t> </a:t>
            </a:r>
            <a:r>
              <a:rPr lang="nb-NO" dirty="0" err="1"/>
              <a:t>building</a:t>
            </a:r>
            <a:r>
              <a:rPr lang="nb-NO" dirty="0"/>
              <a:t> </a:t>
            </a:r>
            <a:r>
              <a:rPr lang="nb-NO" dirty="0" err="1"/>
              <a:t>complex</a:t>
            </a:r>
            <a:r>
              <a:rPr lang="nb-NO" dirty="0"/>
              <a:t> systems.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68</a:t>
            </a:fld>
            <a:endParaRPr lang="en-US"/>
          </a:p>
        </p:txBody>
      </p:sp>
    </p:spTree>
    <p:extLst>
      <p:ext uri="{BB962C8B-B14F-4D97-AF65-F5344CB8AC3E}">
        <p14:creationId xmlns:p14="http://schemas.microsoft.com/office/powerpoint/2010/main" val="367348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Ok, so </a:t>
            </a:r>
            <a:r>
              <a:rPr lang="nb-NO" dirty="0" err="1"/>
              <a:t>how</a:t>
            </a:r>
            <a:r>
              <a:rPr lang="nb-NO" dirty="0"/>
              <a:t> do </a:t>
            </a:r>
            <a:r>
              <a:rPr lang="nb-NO" dirty="0" err="1"/>
              <a:t>we</a:t>
            </a:r>
            <a:r>
              <a:rPr lang="nb-NO" dirty="0"/>
              <a:t> </a:t>
            </a:r>
            <a:r>
              <a:rPr lang="nb-NO" dirty="0" err="1"/>
              <a:t>work</a:t>
            </a:r>
            <a:r>
              <a:rPr lang="nb-NO" dirty="0"/>
              <a:t> </a:t>
            </a:r>
            <a:r>
              <a:rPr lang="nb-NO" dirty="0" err="1"/>
              <a:t>with</a:t>
            </a:r>
            <a:r>
              <a:rPr lang="nb-NO" dirty="0"/>
              <a:t> </a:t>
            </a:r>
            <a:r>
              <a:rPr lang="nb-NO" dirty="0" err="1"/>
              <a:t>reliability</a:t>
            </a:r>
            <a:r>
              <a:rPr lang="nb-NO" dirty="0"/>
              <a:t> at NRK TV.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69</a:t>
            </a:fld>
            <a:endParaRPr lang="en-US"/>
          </a:p>
        </p:txBody>
      </p:sp>
    </p:spTree>
    <p:extLst>
      <p:ext uri="{BB962C8B-B14F-4D97-AF65-F5344CB8AC3E}">
        <p14:creationId xmlns:p14="http://schemas.microsoft.com/office/powerpoint/2010/main" val="320322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I’m</a:t>
            </a:r>
            <a:r>
              <a:rPr lang="nb-NO" dirty="0"/>
              <a:t> </a:t>
            </a:r>
            <a:r>
              <a:rPr lang="nb-NO" dirty="0" err="1"/>
              <a:t>going</a:t>
            </a:r>
            <a:r>
              <a:rPr lang="nb-NO" dirty="0"/>
              <a:t> to talk </a:t>
            </a:r>
            <a:r>
              <a:rPr lang="nb-NO" dirty="0" err="1"/>
              <a:t>about</a:t>
            </a:r>
            <a:r>
              <a:rPr lang="nb-NO" dirty="0"/>
              <a:t> </a:t>
            </a:r>
            <a:r>
              <a:rPr lang="nb-NO" dirty="0" err="1"/>
              <a:t>today</a:t>
            </a:r>
            <a:r>
              <a:rPr lang="nb-NO" dirty="0"/>
              <a:t> is </a:t>
            </a:r>
            <a:r>
              <a:rPr lang="nb-NO" dirty="0" err="1"/>
              <a:t>this</a:t>
            </a:r>
            <a:r>
              <a:rPr lang="nb-NO" dirty="0"/>
              <a:t>. First, </a:t>
            </a:r>
            <a:r>
              <a:rPr lang="nb-NO" dirty="0" err="1"/>
              <a:t>we’ll</a:t>
            </a:r>
            <a:r>
              <a:rPr lang="nb-NO" dirty="0"/>
              <a:t> </a:t>
            </a:r>
            <a:r>
              <a:rPr lang="nb-NO" dirty="0" err="1"/>
              <a:t>look</a:t>
            </a:r>
            <a:r>
              <a:rPr lang="nb-NO" dirty="0"/>
              <a:t> a </a:t>
            </a:r>
            <a:r>
              <a:rPr lang="nb-NO" dirty="0" err="1"/>
              <a:t>little</a:t>
            </a:r>
            <a:r>
              <a:rPr lang="nb-NO" dirty="0"/>
              <a:t> bit at </a:t>
            </a:r>
            <a:r>
              <a:rPr lang="nb-NO" dirty="0" err="1"/>
              <a:t>the</a:t>
            </a:r>
            <a:r>
              <a:rPr lang="nb-NO" dirty="0"/>
              <a:t> NRK TV service </a:t>
            </a:r>
            <a:r>
              <a:rPr lang="nb-NO" dirty="0" err="1"/>
              <a:t>itself</a:t>
            </a:r>
            <a:r>
              <a:rPr lang="nb-NO" dirty="0"/>
              <a:t>, </a:t>
            </a:r>
            <a:r>
              <a:rPr lang="nb-NO" dirty="0" err="1"/>
              <a:t>because</a:t>
            </a:r>
            <a:r>
              <a:rPr lang="nb-NO" dirty="0"/>
              <a:t> </a:t>
            </a:r>
            <a:r>
              <a:rPr lang="nb-NO" dirty="0" err="1"/>
              <a:t>you</a:t>
            </a:r>
            <a:r>
              <a:rPr lang="nb-NO" dirty="0"/>
              <a:t> </a:t>
            </a:r>
            <a:r>
              <a:rPr lang="nb-NO" dirty="0" err="1"/>
              <a:t>can’t</a:t>
            </a:r>
            <a:r>
              <a:rPr lang="nb-NO" dirty="0"/>
              <a:t> </a:t>
            </a:r>
            <a:r>
              <a:rPr lang="nb-NO" dirty="0" err="1"/>
              <a:t>expect</a:t>
            </a:r>
            <a:r>
              <a:rPr lang="nb-NO" dirty="0"/>
              <a:t> to </a:t>
            </a:r>
            <a:r>
              <a:rPr lang="nb-NO" dirty="0" err="1"/>
              <a:t>build</a:t>
            </a:r>
            <a:r>
              <a:rPr lang="nb-NO" dirty="0"/>
              <a:t> a reliable service </a:t>
            </a:r>
            <a:r>
              <a:rPr lang="nb-NO" dirty="0" err="1"/>
              <a:t>if</a:t>
            </a:r>
            <a:r>
              <a:rPr lang="nb-NO" dirty="0"/>
              <a:t> </a:t>
            </a:r>
            <a:r>
              <a:rPr lang="nb-NO" dirty="0" err="1"/>
              <a:t>you</a:t>
            </a:r>
            <a:r>
              <a:rPr lang="nb-NO" dirty="0"/>
              <a:t> </a:t>
            </a:r>
            <a:r>
              <a:rPr lang="nb-NO" dirty="0" err="1"/>
              <a:t>don’t</a:t>
            </a:r>
            <a:r>
              <a:rPr lang="nb-NO" dirty="0"/>
              <a:t> </a:t>
            </a:r>
            <a:r>
              <a:rPr lang="nb-NO" dirty="0" err="1"/>
              <a:t>think</a:t>
            </a:r>
            <a:r>
              <a:rPr lang="nb-NO" dirty="0"/>
              <a:t> </a:t>
            </a:r>
            <a:r>
              <a:rPr lang="nb-NO" dirty="0" err="1"/>
              <a:t>about</a:t>
            </a:r>
            <a:r>
              <a:rPr lang="nb-NO" dirty="0"/>
              <a:t> </a:t>
            </a:r>
            <a:r>
              <a:rPr lang="nb-NO" dirty="0" err="1"/>
              <a:t>what</a:t>
            </a:r>
            <a:r>
              <a:rPr lang="nb-NO" dirty="0"/>
              <a:t> </a:t>
            </a:r>
            <a:r>
              <a:rPr lang="nb-NO" dirty="0" err="1"/>
              <a:t>the</a:t>
            </a:r>
            <a:r>
              <a:rPr lang="nb-NO" dirty="0"/>
              <a:t> service is.</a:t>
            </a:r>
          </a:p>
          <a:p>
            <a:r>
              <a:rPr lang="nb-NO" dirty="0" err="1"/>
              <a:t>Then</a:t>
            </a:r>
            <a:r>
              <a:rPr lang="nb-NO" dirty="0"/>
              <a:t> </a:t>
            </a:r>
            <a:r>
              <a:rPr lang="nb-NO" dirty="0" err="1"/>
              <a:t>we’ll</a:t>
            </a:r>
            <a:r>
              <a:rPr lang="nb-NO" dirty="0"/>
              <a:t> talk </a:t>
            </a:r>
            <a:r>
              <a:rPr lang="nb-NO" dirty="0" err="1"/>
              <a:t>about</a:t>
            </a:r>
            <a:r>
              <a:rPr lang="nb-NO" dirty="0"/>
              <a:t> </a:t>
            </a:r>
            <a:r>
              <a:rPr lang="nb-NO" dirty="0" err="1"/>
              <a:t>what</a:t>
            </a:r>
            <a:r>
              <a:rPr lang="nb-NO" dirty="0"/>
              <a:t> </a:t>
            </a:r>
            <a:r>
              <a:rPr lang="nb-NO" dirty="0" err="1"/>
              <a:t>reliability</a:t>
            </a:r>
            <a:r>
              <a:rPr lang="nb-NO" dirty="0"/>
              <a:t> </a:t>
            </a:r>
            <a:r>
              <a:rPr lang="nb-NO" dirty="0" err="1"/>
              <a:t>means</a:t>
            </a:r>
            <a:r>
              <a:rPr lang="nb-NO" dirty="0"/>
              <a:t> and </a:t>
            </a:r>
            <a:r>
              <a:rPr lang="nb-NO" dirty="0" err="1"/>
              <a:t>how</a:t>
            </a:r>
            <a:r>
              <a:rPr lang="nb-NO" dirty="0"/>
              <a:t> </a:t>
            </a:r>
            <a:r>
              <a:rPr lang="nb-NO" dirty="0" err="1"/>
              <a:t>we</a:t>
            </a:r>
            <a:r>
              <a:rPr lang="nb-NO" dirty="0"/>
              <a:t> </a:t>
            </a:r>
            <a:r>
              <a:rPr lang="nb-NO" dirty="0" err="1"/>
              <a:t>can</a:t>
            </a:r>
            <a:r>
              <a:rPr lang="nb-NO" dirty="0"/>
              <a:t> </a:t>
            </a:r>
            <a:r>
              <a:rPr lang="nb-NO" dirty="0" err="1"/>
              <a:t>take</a:t>
            </a:r>
            <a:r>
              <a:rPr lang="nb-NO" dirty="0"/>
              <a:t> </a:t>
            </a:r>
            <a:r>
              <a:rPr lang="nb-NO" dirty="0" err="1"/>
              <a:t>that</a:t>
            </a:r>
            <a:r>
              <a:rPr lang="nb-NO" dirty="0"/>
              <a:t> </a:t>
            </a:r>
            <a:r>
              <a:rPr lang="nb-NO" dirty="0" err="1"/>
              <a:t>abstract</a:t>
            </a:r>
            <a:r>
              <a:rPr lang="nb-NO" dirty="0"/>
              <a:t> </a:t>
            </a:r>
            <a:r>
              <a:rPr lang="nb-NO" dirty="0" err="1"/>
              <a:t>notion</a:t>
            </a:r>
            <a:r>
              <a:rPr lang="nb-NO" dirty="0"/>
              <a:t> and turn it </a:t>
            </a:r>
            <a:r>
              <a:rPr lang="nb-NO" dirty="0" err="1"/>
              <a:t>into</a:t>
            </a:r>
            <a:r>
              <a:rPr lang="nb-NO" dirty="0"/>
              <a:t> </a:t>
            </a:r>
            <a:r>
              <a:rPr lang="nb-NO" dirty="0" err="1"/>
              <a:t>something</a:t>
            </a:r>
            <a:r>
              <a:rPr lang="nb-NO" dirty="0"/>
              <a:t> </a:t>
            </a:r>
            <a:r>
              <a:rPr lang="nb-NO" dirty="0" err="1"/>
              <a:t>concrete</a:t>
            </a:r>
            <a:r>
              <a:rPr lang="nb-NO" dirty="0"/>
              <a:t> and </a:t>
            </a:r>
            <a:r>
              <a:rPr lang="nb-NO" dirty="0" err="1"/>
              <a:t>actionable</a:t>
            </a:r>
            <a:r>
              <a:rPr lang="nb-NO" dirty="0"/>
              <a:t>.</a:t>
            </a:r>
          </a:p>
          <a:p>
            <a:r>
              <a:rPr lang="nb-NO" dirty="0" err="1"/>
              <a:t>That’s</a:t>
            </a:r>
            <a:r>
              <a:rPr lang="nb-NO" dirty="0"/>
              <a:t> </a:t>
            </a:r>
            <a:r>
              <a:rPr lang="nb-NO" dirty="0" err="1"/>
              <a:t>going</a:t>
            </a:r>
            <a:r>
              <a:rPr lang="nb-NO" dirty="0"/>
              <a:t> to lead </a:t>
            </a:r>
            <a:r>
              <a:rPr lang="nb-NO" dirty="0" err="1"/>
              <a:t>us</a:t>
            </a:r>
            <a:r>
              <a:rPr lang="nb-NO" dirty="0"/>
              <a:t> </a:t>
            </a:r>
            <a:r>
              <a:rPr lang="nb-NO" dirty="0" err="1"/>
              <a:t>towards</a:t>
            </a:r>
            <a:r>
              <a:rPr lang="nb-NO" dirty="0"/>
              <a:t> a </a:t>
            </a:r>
            <a:r>
              <a:rPr lang="nb-NO" dirty="0" err="1"/>
              <a:t>process</a:t>
            </a:r>
            <a:r>
              <a:rPr lang="nb-NO" dirty="0"/>
              <a:t> </a:t>
            </a:r>
            <a:r>
              <a:rPr lang="nb-NO" dirty="0" err="1"/>
              <a:t>of</a:t>
            </a:r>
            <a:r>
              <a:rPr lang="nb-NO" dirty="0"/>
              <a:t> </a:t>
            </a:r>
            <a:r>
              <a:rPr lang="nb-NO" dirty="0" err="1"/>
              <a:t>reliability</a:t>
            </a:r>
            <a:r>
              <a:rPr lang="nb-NO" dirty="0"/>
              <a:t> </a:t>
            </a:r>
            <a:r>
              <a:rPr lang="nb-NO" dirty="0" err="1"/>
              <a:t>engineering</a:t>
            </a:r>
            <a:r>
              <a:rPr lang="nb-NO" dirty="0"/>
              <a:t>. </a:t>
            </a:r>
            <a:r>
              <a:rPr lang="nb-NO" dirty="0" err="1"/>
              <a:t>We</a:t>
            </a:r>
            <a:r>
              <a:rPr lang="nb-NO" dirty="0"/>
              <a:t> </a:t>
            </a:r>
            <a:r>
              <a:rPr lang="nb-NO" dirty="0" err="1"/>
              <a:t>want</a:t>
            </a:r>
            <a:r>
              <a:rPr lang="nb-NO" dirty="0"/>
              <a:t> to be </a:t>
            </a:r>
            <a:r>
              <a:rPr lang="nb-NO" dirty="0" err="1"/>
              <a:t>able</a:t>
            </a:r>
            <a:r>
              <a:rPr lang="nb-NO" dirty="0"/>
              <a:t> to </a:t>
            </a:r>
            <a:r>
              <a:rPr lang="nb-NO" dirty="0" err="1"/>
              <a:t>build</a:t>
            </a:r>
            <a:r>
              <a:rPr lang="nb-NO" dirty="0"/>
              <a:t> </a:t>
            </a:r>
            <a:r>
              <a:rPr lang="nb-NO" dirty="0" err="1"/>
              <a:t>reliability</a:t>
            </a:r>
            <a:r>
              <a:rPr lang="nb-NO" dirty="0"/>
              <a:t> in a </a:t>
            </a:r>
            <a:r>
              <a:rPr lang="nb-NO" dirty="0" err="1"/>
              <a:t>deliberate</a:t>
            </a:r>
            <a:r>
              <a:rPr lang="nb-NO" dirty="0"/>
              <a:t> </a:t>
            </a:r>
            <a:r>
              <a:rPr lang="nb-NO" dirty="0" err="1"/>
              <a:t>process</a:t>
            </a:r>
            <a:r>
              <a:rPr lang="nb-NO" dirty="0"/>
              <a:t>.</a:t>
            </a:r>
          </a:p>
          <a:p>
            <a:r>
              <a:rPr lang="nb-NO" dirty="0"/>
              <a:t>And </a:t>
            </a:r>
            <a:r>
              <a:rPr lang="nb-NO" dirty="0" err="1"/>
              <a:t>then</a:t>
            </a:r>
            <a:r>
              <a:rPr lang="nb-NO" dirty="0"/>
              <a:t> </a:t>
            </a:r>
            <a:r>
              <a:rPr lang="nb-NO" dirty="0" err="1"/>
              <a:t>we’ll</a:t>
            </a:r>
            <a:r>
              <a:rPr lang="nb-NO" dirty="0"/>
              <a:t> </a:t>
            </a:r>
            <a:r>
              <a:rPr lang="nb-NO" dirty="0" err="1"/>
              <a:t>see</a:t>
            </a:r>
            <a:r>
              <a:rPr lang="nb-NO" dirty="0"/>
              <a:t> </a:t>
            </a:r>
            <a:r>
              <a:rPr lang="nb-NO" dirty="0" err="1"/>
              <a:t>how</a:t>
            </a:r>
            <a:r>
              <a:rPr lang="nb-NO" dirty="0"/>
              <a:t> </a:t>
            </a:r>
            <a:r>
              <a:rPr lang="nb-NO" dirty="0" err="1"/>
              <a:t>we</a:t>
            </a:r>
            <a:r>
              <a:rPr lang="nb-NO" dirty="0"/>
              <a:t> </a:t>
            </a:r>
            <a:r>
              <a:rPr lang="nb-NO" dirty="0" err="1"/>
              <a:t>use</a:t>
            </a:r>
            <a:r>
              <a:rPr lang="nb-NO" dirty="0"/>
              <a:t> stress tests as a part </a:t>
            </a:r>
            <a:r>
              <a:rPr lang="nb-NO" dirty="0" err="1"/>
              <a:t>of</a:t>
            </a:r>
            <a:r>
              <a:rPr lang="nb-NO" dirty="0"/>
              <a:t> </a:t>
            </a:r>
            <a:r>
              <a:rPr lang="nb-NO" dirty="0" err="1"/>
              <a:t>that</a:t>
            </a:r>
            <a:r>
              <a:rPr lang="nb-NO" dirty="0"/>
              <a:t> </a:t>
            </a:r>
            <a:r>
              <a:rPr lang="nb-NO" dirty="0" err="1"/>
              <a:t>process</a:t>
            </a:r>
            <a:r>
              <a:rPr lang="nb-NO" dirty="0"/>
              <a:t>, to </a:t>
            </a:r>
            <a:r>
              <a:rPr lang="nb-NO" dirty="0" err="1"/>
              <a:t>verify</a:t>
            </a:r>
            <a:r>
              <a:rPr lang="nb-NO" dirty="0"/>
              <a:t> </a:t>
            </a:r>
            <a:r>
              <a:rPr lang="nb-NO" dirty="0" err="1"/>
              <a:t>that</a:t>
            </a:r>
            <a:r>
              <a:rPr lang="nb-NO" dirty="0"/>
              <a:t> </a:t>
            </a:r>
            <a:r>
              <a:rPr lang="nb-NO" dirty="0" err="1"/>
              <a:t>we</a:t>
            </a:r>
            <a:r>
              <a:rPr lang="nb-NO" dirty="0"/>
              <a:t> </a:t>
            </a:r>
            <a:r>
              <a:rPr lang="nb-NO" dirty="0" err="1"/>
              <a:t>reach</a:t>
            </a:r>
            <a:r>
              <a:rPr lang="nb-NO" dirty="0"/>
              <a:t> </a:t>
            </a:r>
            <a:r>
              <a:rPr lang="nb-NO" dirty="0" err="1"/>
              <a:t>our</a:t>
            </a:r>
            <a:r>
              <a:rPr lang="nb-NO" dirty="0"/>
              <a:t> </a:t>
            </a:r>
            <a:r>
              <a:rPr lang="nb-NO" dirty="0" err="1"/>
              <a:t>reliability</a:t>
            </a:r>
            <a:r>
              <a:rPr lang="nb-NO" dirty="0"/>
              <a:t> goals. </a:t>
            </a:r>
          </a:p>
          <a:p>
            <a:r>
              <a:rPr lang="nb-NO" dirty="0"/>
              <a:t>And </a:t>
            </a:r>
            <a:r>
              <a:rPr lang="nb-NO" dirty="0" err="1"/>
              <a:t>we’ll</a:t>
            </a:r>
            <a:r>
              <a:rPr lang="nb-NO" dirty="0"/>
              <a:t> </a:t>
            </a:r>
            <a:r>
              <a:rPr lang="nb-NO" dirty="0" err="1"/>
              <a:t>discuss</a:t>
            </a:r>
            <a:r>
              <a:rPr lang="nb-NO" dirty="0"/>
              <a:t> </a:t>
            </a:r>
            <a:r>
              <a:rPr lang="nb-NO" dirty="0" err="1"/>
              <a:t>some</a:t>
            </a:r>
            <a:r>
              <a:rPr lang="nb-NO" dirty="0"/>
              <a:t> </a:t>
            </a:r>
            <a:r>
              <a:rPr lang="nb-NO" dirty="0" err="1"/>
              <a:t>of</a:t>
            </a:r>
            <a:r>
              <a:rPr lang="nb-NO" dirty="0"/>
              <a:t> </a:t>
            </a:r>
            <a:r>
              <a:rPr lang="nb-NO" dirty="0" err="1"/>
              <a:t>the</a:t>
            </a:r>
            <a:r>
              <a:rPr lang="nb-NO" dirty="0"/>
              <a:t> </a:t>
            </a:r>
            <a:r>
              <a:rPr lang="nb-NO" dirty="0" err="1"/>
              <a:t>tools</a:t>
            </a:r>
            <a:r>
              <a:rPr lang="nb-NO" dirty="0"/>
              <a:t> and </a:t>
            </a:r>
            <a:r>
              <a:rPr lang="nb-NO" dirty="0" err="1"/>
              <a:t>techniques</a:t>
            </a:r>
            <a:r>
              <a:rPr lang="nb-NO" dirty="0"/>
              <a:t> </a:t>
            </a:r>
            <a:r>
              <a:rPr lang="nb-NO" dirty="0" err="1"/>
              <a:t>we</a:t>
            </a:r>
            <a:r>
              <a:rPr lang="nb-NO" dirty="0"/>
              <a:t> </a:t>
            </a:r>
            <a:r>
              <a:rPr lang="nb-NO" dirty="0" err="1"/>
              <a:t>use</a:t>
            </a:r>
            <a:r>
              <a:rPr lang="nb-NO" dirty="0"/>
              <a:t> for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a:t>
            </a:fld>
            <a:endParaRPr lang="en-US"/>
          </a:p>
        </p:txBody>
      </p:sp>
    </p:spTree>
    <p:extLst>
      <p:ext uri="{BB962C8B-B14F-4D97-AF65-F5344CB8AC3E}">
        <p14:creationId xmlns:p14="http://schemas.microsoft.com/office/powerpoint/2010/main" val="9203847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a:t>
            </a:r>
            <a:r>
              <a:rPr lang="nb-NO" dirty="0" err="1"/>
              <a:t>think</a:t>
            </a:r>
            <a:r>
              <a:rPr lang="nb-NO" dirty="0"/>
              <a:t> </a:t>
            </a:r>
            <a:r>
              <a:rPr lang="nb-NO" dirty="0" err="1"/>
              <a:t>improvements</a:t>
            </a:r>
            <a:r>
              <a:rPr lang="nb-NO" dirty="0"/>
              <a:t> </a:t>
            </a:r>
            <a:r>
              <a:rPr lang="nb-NO" dirty="0" err="1"/>
              <a:t>tend</a:t>
            </a:r>
            <a:r>
              <a:rPr lang="nb-NO" dirty="0"/>
              <a:t> to start </a:t>
            </a:r>
            <a:r>
              <a:rPr lang="nb-NO" dirty="0" err="1"/>
              <a:t>with</a:t>
            </a:r>
            <a:r>
              <a:rPr lang="nb-NO" dirty="0"/>
              <a:t> a </a:t>
            </a:r>
            <a:r>
              <a:rPr lang="nb-NO" dirty="0" err="1"/>
              <a:t>crisis</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70</a:t>
            </a:fld>
            <a:endParaRPr lang="en-US"/>
          </a:p>
        </p:txBody>
      </p:sp>
    </p:spTree>
    <p:extLst>
      <p:ext uri="{BB962C8B-B14F-4D97-AF65-F5344CB8AC3E}">
        <p14:creationId xmlns:p14="http://schemas.microsoft.com/office/powerpoint/2010/main" val="1479539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I </a:t>
            </a:r>
            <a:r>
              <a:rPr lang="nb-NO" dirty="0" err="1"/>
              <a:t>think</a:t>
            </a:r>
            <a:r>
              <a:rPr lang="nb-NO" dirty="0"/>
              <a:t> a </a:t>
            </a:r>
            <a:r>
              <a:rPr lang="nb-NO" dirty="0" err="1"/>
              <a:t>couple</a:t>
            </a:r>
            <a:r>
              <a:rPr lang="nb-NO" dirty="0"/>
              <a:t> </a:t>
            </a:r>
            <a:r>
              <a:rPr lang="nb-NO" dirty="0" err="1"/>
              <a:t>of</a:t>
            </a:r>
            <a:r>
              <a:rPr lang="nb-NO" dirty="0"/>
              <a:t> </a:t>
            </a:r>
            <a:r>
              <a:rPr lang="nb-NO" dirty="0" err="1"/>
              <a:t>years</a:t>
            </a:r>
            <a:r>
              <a:rPr lang="nb-NO" dirty="0"/>
              <a:t> </a:t>
            </a:r>
            <a:r>
              <a:rPr lang="nb-NO" dirty="0" err="1"/>
              <a:t>ago</a:t>
            </a:r>
            <a:r>
              <a:rPr lang="nb-NO" dirty="0"/>
              <a:t> </a:t>
            </a:r>
            <a:r>
              <a:rPr lang="nb-NO" dirty="0" err="1"/>
              <a:t>now</a:t>
            </a:r>
            <a:r>
              <a:rPr lang="nb-NO" dirty="0"/>
              <a:t>, </a:t>
            </a:r>
            <a:r>
              <a:rPr lang="nb-NO" dirty="0" err="1"/>
              <a:t>we</a:t>
            </a:r>
            <a:r>
              <a:rPr lang="nb-NO" dirty="0"/>
              <a:t> </a:t>
            </a:r>
            <a:r>
              <a:rPr lang="nb-NO" dirty="0" err="1"/>
              <a:t>had</a:t>
            </a:r>
            <a:r>
              <a:rPr lang="nb-NO" dirty="0"/>
              <a:t> not an immediate </a:t>
            </a:r>
            <a:r>
              <a:rPr lang="nb-NO" dirty="0" err="1"/>
              <a:t>crisis</a:t>
            </a:r>
            <a:r>
              <a:rPr lang="nb-NO" dirty="0"/>
              <a:t>, </a:t>
            </a:r>
            <a:r>
              <a:rPr lang="nb-NO" dirty="0" err="1"/>
              <a:t>but</a:t>
            </a:r>
            <a:r>
              <a:rPr lang="nb-NO" dirty="0"/>
              <a:t> a </a:t>
            </a:r>
            <a:r>
              <a:rPr lang="nb-NO" dirty="0" err="1"/>
              <a:t>growing</a:t>
            </a:r>
            <a:r>
              <a:rPr lang="nb-NO" dirty="0"/>
              <a:t> </a:t>
            </a:r>
            <a:r>
              <a:rPr lang="nb-NO" dirty="0" err="1"/>
              <a:t>sensation</a:t>
            </a:r>
            <a:r>
              <a:rPr lang="nb-NO" dirty="0"/>
              <a:t> </a:t>
            </a:r>
            <a:r>
              <a:rPr lang="nb-NO" dirty="0" err="1"/>
              <a:t>that</a:t>
            </a:r>
            <a:r>
              <a:rPr lang="nb-NO" dirty="0"/>
              <a:t> </a:t>
            </a:r>
            <a:r>
              <a:rPr lang="nb-NO" dirty="0" err="1"/>
              <a:t>our</a:t>
            </a:r>
            <a:r>
              <a:rPr lang="nb-NO" dirty="0"/>
              <a:t> best </a:t>
            </a:r>
            <a:r>
              <a:rPr lang="nb-NO" dirty="0" err="1"/>
              <a:t>effort</a:t>
            </a:r>
            <a:r>
              <a:rPr lang="nb-NO" dirty="0"/>
              <a:t> </a:t>
            </a:r>
            <a:r>
              <a:rPr lang="nb-NO" dirty="0" err="1"/>
              <a:t>wasn’t</a:t>
            </a:r>
            <a:r>
              <a:rPr lang="nb-NO" dirty="0"/>
              <a:t> </a:t>
            </a:r>
            <a:r>
              <a:rPr lang="nb-NO" dirty="0" err="1"/>
              <a:t>good</a:t>
            </a:r>
            <a:r>
              <a:rPr lang="nb-NO" dirty="0"/>
              <a:t> </a:t>
            </a:r>
            <a:r>
              <a:rPr lang="nb-NO" dirty="0" err="1"/>
              <a:t>enough</a:t>
            </a:r>
            <a:r>
              <a:rPr lang="nb-NO" dirty="0"/>
              <a:t>, it </a:t>
            </a:r>
            <a:r>
              <a:rPr lang="nb-NO" dirty="0" err="1"/>
              <a:t>wasn’t</a:t>
            </a:r>
            <a:r>
              <a:rPr lang="nb-NO" dirty="0"/>
              <a:t> </a:t>
            </a:r>
            <a:r>
              <a:rPr lang="nb-NO" dirty="0" err="1"/>
              <a:t>producing</a:t>
            </a:r>
            <a:r>
              <a:rPr lang="nb-NO" dirty="0"/>
              <a:t> </a:t>
            </a:r>
            <a:r>
              <a:rPr lang="nb-NO" dirty="0" err="1"/>
              <a:t>the</a:t>
            </a:r>
            <a:r>
              <a:rPr lang="nb-NO" dirty="0"/>
              <a:t> </a:t>
            </a:r>
            <a:r>
              <a:rPr lang="nb-NO" dirty="0" err="1"/>
              <a:t>kind</a:t>
            </a:r>
            <a:r>
              <a:rPr lang="nb-NO" dirty="0"/>
              <a:t> </a:t>
            </a:r>
            <a:r>
              <a:rPr lang="nb-NO" dirty="0" err="1"/>
              <a:t>of</a:t>
            </a:r>
            <a:r>
              <a:rPr lang="nb-NO" dirty="0"/>
              <a:t> </a:t>
            </a:r>
            <a:r>
              <a:rPr lang="nb-NO" dirty="0" err="1"/>
              <a:t>reliability</a:t>
            </a:r>
            <a:r>
              <a:rPr lang="nb-NO" dirty="0"/>
              <a:t> </a:t>
            </a:r>
            <a:r>
              <a:rPr lang="nb-NO" dirty="0" err="1"/>
              <a:t>that</a:t>
            </a:r>
            <a:r>
              <a:rPr lang="nb-NO" dirty="0"/>
              <a:t> </a:t>
            </a:r>
            <a:r>
              <a:rPr lang="nb-NO" dirty="0" err="1"/>
              <a:t>we</a:t>
            </a:r>
            <a:r>
              <a:rPr lang="nb-NO" dirty="0"/>
              <a:t> </a:t>
            </a:r>
            <a:r>
              <a:rPr lang="nb-NO" dirty="0" err="1"/>
              <a:t>wanted</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71</a:t>
            </a:fld>
            <a:endParaRPr lang="en-US"/>
          </a:p>
        </p:txBody>
      </p:sp>
    </p:spTree>
    <p:extLst>
      <p:ext uri="{BB962C8B-B14F-4D97-AF65-F5344CB8AC3E}">
        <p14:creationId xmlns:p14="http://schemas.microsoft.com/office/powerpoint/2010/main" val="14079755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we</a:t>
            </a:r>
            <a:r>
              <a:rPr lang="nb-NO" dirty="0"/>
              <a:t> </a:t>
            </a:r>
            <a:r>
              <a:rPr lang="nb-NO" dirty="0" err="1"/>
              <a:t>had</a:t>
            </a:r>
            <a:r>
              <a:rPr lang="nb-NO" dirty="0"/>
              <a:t> to </a:t>
            </a:r>
            <a:r>
              <a:rPr lang="nb-NO" dirty="0" err="1"/>
              <a:t>figure</a:t>
            </a:r>
            <a:r>
              <a:rPr lang="nb-NO" dirty="0"/>
              <a:t> </a:t>
            </a:r>
            <a:r>
              <a:rPr lang="nb-NO" dirty="0" err="1"/>
              <a:t>out</a:t>
            </a:r>
            <a:r>
              <a:rPr lang="nb-NO" dirty="0"/>
              <a:t> a </a:t>
            </a:r>
            <a:r>
              <a:rPr lang="nb-NO" dirty="0" err="1"/>
              <a:t>way</a:t>
            </a:r>
            <a:r>
              <a:rPr lang="nb-NO" dirty="0"/>
              <a:t> to </a:t>
            </a:r>
            <a:r>
              <a:rPr lang="nb-NO" dirty="0" err="1"/>
              <a:t>improve</a:t>
            </a:r>
            <a:r>
              <a:rPr lang="nb-NO" dirty="0"/>
              <a:t> </a:t>
            </a:r>
            <a:r>
              <a:rPr lang="nb-NO" dirty="0" err="1"/>
              <a:t>beyond</a:t>
            </a:r>
            <a:r>
              <a:rPr lang="nb-NO" dirty="0"/>
              <a:t> best </a:t>
            </a:r>
            <a:r>
              <a:rPr lang="nb-NO" dirty="0" err="1"/>
              <a:t>effort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72</a:t>
            </a:fld>
            <a:endParaRPr lang="en-US"/>
          </a:p>
        </p:txBody>
      </p:sp>
    </p:spTree>
    <p:extLst>
      <p:ext uri="{BB962C8B-B14F-4D97-AF65-F5344CB8AC3E}">
        <p14:creationId xmlns:p14="http://schemas.microsoft.com/office/powerpoint/2010/main" val="2786183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we</a:t>
            </a:r>
            <a:r>
              <a:rPr lang="nb-NO" dirty="0"/>
              <a:t> </a:t>
            </a:r>
            <a:r>
              <a:rPr lang="nb-NO" dirty="0" err="1"/>
              <a:t>had</a:t>
            </a:r>
            <a:r>
              <a:rPr lang="nb-NO" dirty="0"/>
              <a:t> at </a:t>
            </a:r>
            <a:r>
              <a:rPr lang="nb-NO" dirty="0" err="1"/>
              <a:t>least</a:t>
            </a:r>
            <a:r>
              <a:rPr lang="nb-NO" dirty="0"/>
              <a:t> to be </a:t>
            </a:r>
            <a:r>
              <a:rPr lang="nb-NO" dirty="0" err="1"/>
              <a:t>able</a:t>
            </a:r>
            <a:r>
              <a:rPr lang="nb-NO" dirty="0"/>
              <a:t> to </a:t>
            </a:r>
            <a:r>
              <a:rPr lang="nb-NO" dirty="0" err="1"/>
              <a:t>figure</a:t>
            </a:r>
            <a:r>
              <a:rPr lang="nb-NO" dirty="0"/>
              <a:t> </a:t>
            </a:r>
            <a:r>
              <a:rPr lang="nb-NO" dirty="0" err="1"/>
              <a:t>out</a:t>
            </a:r>
            <a:r>
              <a:rPr lang="nb-NO" dirty="0"/>
              <a:t> </a:t>
            </a:r>
            <a:r>
              <a:rPr lang="nb-NO" dirty="0" err="1"/>
              <a:t>if</a:t>
            </a:r>
            <a:r>
              <a:rPr lang="nb-NO" dirty="0"/>
              <a:t> </a:t>
            </a:r>
            <a:r>
              <a:rPr lang="nb-NO" dirty="0" err="1"/>
              <a:t>things</a:t>
            </a:r>
            <a:r>
              <a:rPr lang="nb-NO" dirty="0"/>
              <a:t> </a:t>
            </a:r>
            <a:r>
              <a:rPr lang="nb-NO" dirty="0" err="1"/>
              <a:t>were</a:t>
            </a:r>
            <a:r>
              <a:rPr lang="nb-NO" dirty="0"/>
              <a:t> </a:t>
            </a:r>
            <a:r>
              <a:rPr lang="nb-NO" dirty="0" err="1"/>
              <a:t>getting</a:t>
            </a:r>
            <a:r>
              <a:rPr lang="nb-NO" dirty="0"/>
              <a:t> </a:t>
            </a:r>
            <a:r>
              <a:rPr lang="nb-NO" dirty="0" err="1"/>
              <a:t>better</a:t>
            </a:r>
            <a:r>
              <a:rPr lang="nb-NO" dirty="0"/>
              <a:t> or </a:t>
            </a:r>
            <a:r>
              <a:rPr lang="nb-NO" dirty="0" err="1"/>
              <a:t>worse</a:t>
            </a:r>
            <a:r>
              <a:rPr lang="nb-NO" dirty="0"/>
              <a:t>, and </a:t>
            </a:r>
            <a:r>
              <a:rPr lang="nb-NO" dirty="0" err="1"/>
              <a:t>how</a:t>
            </a:r>
            <a:r>
              <a:rPr lang="nb-NO" dirty="0"/>
              <a:t> </a:t>
            </a:r>
            <a:r>
              <a:rPr lang="nb-NO" dirty="0" err="1"/>
              <a:t>we</a:t>
            </a:r>
            <a:r>
              <a:rPr lang="nb-NO" dirty="0"/>
              <a:t> </a:t>
            </a:r>
            <a:r>
              <a:rPr lang="nb-NO" dirty="0" err="1"/>
              <a:t>could</a:t>
            </a:r>
            <a:r>
              <a:rPr lang="nb-NO" dirty="0"/>
              <a:t> make sure </a:t>
            </a:r>
            <a:r>
              <a:rPr lang="nb-NO" dirty="0" err="1"/>
              <a:t>that</a:t>
            </a:r>
            <a:r>
              <a:rPr lang="nb-NO" dirty="0"/>
              <a:t> </a:t>
            </a:r>
            <a:r>
              <a:rPr lang="nb-NO" dirty="0" err="1"/>
              <a:t>we</a:t>
            </a:r>
            <a:r>
              <a:rPr lang="nb-NO" dirty="0"/>
              <a:t> </a:t>
            </a:r>
            <a:r>
              <a:rPr lang="nb-NO" dirty="0" err="1"/>
              <a:t>were</a:t>
            </a:r>
            <a:r>
              <a:rPr lang="nb-NO" dirty="0"/>
              <a:t> </a:t>
            </a:r>
            <a:r>
              <a:rPr lang="nb-NO" dirty="0" err="1"/>
              <a:t>getting</a:t>
            </a:r>
            <a:r>
              <a:rPr lang="nb-NO" dirty="0"/>
              <a:t> </a:t>
            </a:r>
            <a:r>
              <a:rPr lang="nb-NO" dirty="0" err="1"/>
              <a:t>better</a:t>
            </a:r>
            <a:r>
              <a:rPr lang="nb-NO" dirty="0"/>
              <a:t> faster </a:t>
            </a:r>
            <a:r>
              <a:rPr lang="nb-NO" dirty="0" err="1"/>
              <a:t>than</a:t>
            </a:r>
            <a:r>
              <a:rPr lang="nb-NO" dirty="0"/>
              <a:t> </a:t>
            </a:r>
            <a:r>
              <a:rPr lang="nb-NO" dirty="0" err="1"/>
              <a:t>we</a:t>
            </a:r>
            <a:r>
              <a:rPr lang="nb-NO" dirty="0"/>
              <a:t> </a:t>
            </a:r>
            <a:r>
              <a:rPr lang="nb-NO" dirty="0" err="1"/>
              <a:t>were</a:t>
            </a:r>
            <a:r>
              <a:rPr lang="nb-NO" dirty="0"/>
              <a:t> </a:t>
            </a:r>
            <a:r>
              <a:rPr lang="nb-NO" dirty="0" err="1"/>
              <a:t>getting</a:t>
            </a:r>
            <a:r>
              <a:rPr lang="nb-NO" dirty="0"/>
              <a:t> </a:t>
            </a:r>
            <a:r>
              <a:rPr lang="nb-NO" dirty="0" err="1"/>
              <a:t>worse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73</a:t>
            </a:fld>
            <a:endParaRPr lang="en-US"/>
          </a:p>
        </p:txBody>
      </p:sp>
    </p:spTree>
    <p:extLst>
      <p:ext uri="{BB962C8B-B14F-4D97-AF65-F5344CB8AC3E}">
        <p14:creationId xmlns:p14="http://schemas.microsoft.com/office/powerpoint/2010/main" val="3486612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for </a:t>
            </a:r>
            <a:r>
              <a:rPr lang="nb-NO" dirty="0" err="1"/>
              <a:t>that</a:t>
            </a:r>
            <a:r>
              <a:rPr lang="nb-NO" dirty="0"/>
              <a:t>, </a:t>
            </a:r>
            <a:r>
              <a:rPr lang="nb-NO" dirty="0" err="1"/>
              <a:t>we</a:t>
            </a:r>
            <a:r>
              <a:rPr lang="nb-NO" dirty="0"/>
              <a:t> </a:t>
            </a:r>
            <a:r>
              <a:rPr lang="nb-NO" dirty="0" err="1"/>
              <a:t>need</a:t>
            </a:r>
            <a:r>
              <a:rPr lang="nb-NO" dirty="0"/>
              <a:t> feedback.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74</a:t>
            </a:fld>
            <a:endParaRPr lang="en-US"/>
          </a:p>
        </p:txBody>
      </p:sp>
    </p:spTree>
    <p:extLst>
      <p:ext uri="{BB962C8B-B14F-4D97-AF65-F5344CB8AC3E}">
        <p14:creationId xmlns:p14="http://schemas.microsoft.com/office/powerpoint/2010/main" val="34138551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I’m</a:t>
            </a:r>
            <a:r>
              <a:rPr lang="nb-NO" dirty="0"/>
              <a:t> </a:t>
            </a:r>
            <a:r>
              <a:rPr lang="nb-NO" dirty="0" err="1"/>
              <a:t>going</a:t>
            </a:r>
            <a:r>
              <a:rPr lang="nb-NO" dirty="0"/>
              <a:t> to </a:t>
            </a:r>
            <a:r>
              <a:rPr lang="nb-NO" dirty="0" err="1"/>
              <a:t>argue</a:t>
            </a:r>
            <a:r>
              <a:rPr lang="nb-NO" dirty="0"/>
              <a:t> </a:t>
            </a:r>
            <a:r>
              <a:rPr lang="nb-NO" dirty="0" err="1"/>
              <a:t>that</a:t>
            </a:r>
            <a:r>
              <a:rPr lang="nb-NO" dirty="0"/>
              <a:t> best </a:t>
            </a:r>
            <a:r>
              <a:rPr lang="nb-NO" dirty="0" err="1"/>
              <a:t>effort</a:t>
            </a:r>
            <a:r>
              <a:rPr lang="nb-NO" dirty="0"/>
              <a:t> + feedback is sort </a:t>
            </a:r>
            <a:r>
              <a:rPr lang="nb-NO" dirty="0" err="1"/>
              <a:t>of</a:t>
            </a:r>
            <a:r>
              <a:rPr lang="nb-NO" dirty="0"/>
              <a:t> </a:t>
            </a:r>
            <a:r>
              <a:rPr lang="nb-NO" dirty="0" err="1"/>
              <a:t>what</a:t>
            </a:r>
            <a:r>
              <a:rPr lang="nb-NO" dirty="0"/>
              <a:t> </a:t>
            </a:r>
            <a:r>
              <a:rPr lang="nb-NO" dirty="0" err="1"/>
              <a:t>engineering</a:t>
            </a:r>
            <a:r>
              <a:rPr lang="nb-NO" dirty="0"/>
              <a:t> is all </a:t>
            </a:r>
            <a:r>
              <a:rPr lang="nb-NO" dirty="0" err="1"/>
              <a:t>about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75</a:t>
            </a:fld>
            <a:endParaRPr lang="en-US"/>
          </a:p>
        </p:txBody>
      </p:sp>
    </p:spTree>
    <p:extLst>
      <p:ext uri="{BB962C8B-B14F-4D97-AF65-F5344CB8AC3E}">
        <p14:creationId xmlns:p14="http://schemas.microsoft.com/office/powerpoint/2010/main" val="22773045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a:t>
            </a:r>
            <a:r>
              <a:rPr lang="nb-NO" dirty="0"/>
              <a:t> purpose </a:t>
            </a:r>
            <a:r>
              <a:rPr lang="nb-NO" dirty="0" err="1"/>
              <a:t>was</a:t>
            </a:r>
            <a:r>
              <a:rPr lang="nb-NO" dirty="0"/>
              <a:t> to </a:t>
            </a:r>
            <a:r>
              <a:rPr lang="nb-NO" dirty="0" err="1"/>
              <a:t>go</a:t>
            </a:r>
            <a:r>
              <a:rPr lang="nb-NO" dirty="0"/>
              <a:t> from ad hoc to </a:t>
            </a:r>
            <a:r>
              <a:rPr lang="nb-NO" dirty="0" err="1"/>
              <a:t>strategic</a:t>
            </a:r>
            <a:r>
              <a:rPr lang="nb-NO" dirty="0"/>
              <a:t> </a:t>
            </a:r>
            <a:r>
              <a:rPr lang="nb-NO" dirty="0" err="1"/>
              <a:t>reliability</a:t>
            </a:r>
            <a:r>
              <a:rPr lang="nb-NO" dirty="0"/>
              <a:t> </a:t>
            </a:r>
            <a:r>
              <a:rPr lang="nb-NO" dirty="0" err="1"/>
              <a:t>work</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76</a:t>
            </a:fld>
            <a:endParaRPr lang="en-US"/>
          </a:p>
        </p:txBody>
      </p:sp>
    </p:spTree>
    <p:extLst>
      <p:ext uri="{BB962C8B-B14F-4D97-AF65-F5344CB8AC3E}">
        <p14:creationId xmlns:p14="http://schemas.microsoft.com/office/powerpoint/2010/main" val="8545480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so </a:t>
            </a:r>
            <a:r>
              <a:rPr lang="nb-NO" dirty="0" err="1"/>
              <a:t>we</a:t>
            </a:r>
            <a:r>
              <a:rPr lang="nb-NO" dirty="0"/>
              <a:t> </a:t>
            </a:r>
            <a:r>
              <a:rPr lang="nb-NO" dirty="0" err="1"/>
              <a:t>started</a:t>
            </a:r>
            <a:r>
              <a:rPr lang="nb-NO" dirty="0"/>
              <a:t> </a:t>
            </a:r>
            <a:r>
              <a:rPr lang="nb-NO" dirty="0" err="1"/>
              <a:t>looking</a:t>
            </a:r>
            <a:r>
              <a:rPr lang="nb-NO" dirty="0"/>
              <a:t> at </a:t>
            </a:r>
            <a:r>
              <a:rPr lang="nb-NO" dirty="0" err="1"/>
              <a:t>the</a:t>
            </a:r>
            <a:r>
              <a:rPr lang="nb-NO" dirty="0"/>
              <a:t> </a:t>
            </a:r>
            <a:r>
              <a:rPr lang="nb-NO" dirty="0" err="1"/>
              <a:t>field</a:t>
            </a:r>
            <a:r>
              <a:rPr lang="nb-NO" dirty="0"/>
              <a:t> </a:t>
            </a:r>
            <a:r>
              <a:rPr lang="nb-NO" dirty="0" err="1"/>
              <a:t>of</a:t>
            </a:r>
            <a:r>
              <a:rPr lang="nb-NO" dirty="0"/>
              <a:t> Site </a:t>
            </a:r>
            <a:r>
              <a:rPr lang="nb-NO" dirty="0" err="1"/>
              <a:t>Reliability</a:t>
            </a:r>
            <a:r>
              <a:rPr lang="nb-NO" dirty="0"/>
              <a:t> Engineering, SRE. And </a:t>
            </a:r>
            <a:r>
              <a:rPr lang="nb-NO" dirty="0" err="1"/>
              <a:t>we</a:t>
            </a:r>
            <a:r>
              <a:rPr lang="nb-NO" dirty="0"/>
              <a:t> </a:t>
            </a:r>
            <a:r>
              <a:rPr lang="nb-NO" dirty="0" err="1"/>
              <a:t>decided</a:t>
            </a:r>
            <a:r>
              <a:rPr lang="nb-NO" dirty="0"/>
              <a:t> to </a:t>
            </a:r>
            <a:r>
              <a:rPr lang="nb-NO" dirty="0" err="1"/>
              <a:t>define</a:t>
            </a:r>
            <a:r>
              <a:rPr lang="nb-NO" dirty="0"/>
              <a:t> </a:t>
            </a:r>
            <a:r>
              <a:rPr lang="nb-NO" dirty="0" err="1"/>
              <a:t>some</a:t>
            </a:r>
            <a:r>
              <a:rPr lang="nb-NO" dirty="0"/>
              <a:t> </a:t>
            </a:r>
            <a:r>
              <a:rPr lang="nb-NO" dirty="0" err="1"/>
              <a:t>SLOs</a:t>
            </a:r>
            <a:r>
              <a:rPr lang="nb-NO" dirty="0"/>
              <a:t> for </a:t>
            </a:r>
            <a:r>
              <a:rPr lang="nb-NO" dirty="0" err="1"/>
              <a:t>our</a:t>
            </a:r>
            <a:r>
              <a:rPr lang="nb-NO" dirty="0"/>
              <a:t> services.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77</a:t>
            </a:fld>
            <a:endParaRPr lang="en-US"/>
          </a:p>
        </p:txBody>
      </p:sp>
    </p:spTree>
    <p:extLst>
      <p:ext uri="{BB962C8B-B14F-4D97-AF65-F5344CB8AC3E}">
        <p14:creationId xmlns:p14="http://schemas.microsoft.com/office/powerpoint/2010/main" val="808967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for </a:t>
            </a:r>
            <a:r>
              <a:rPr lang="nb-NO" dirty="0" err="1"/>
              <a:t>that</a:t>
            </a:r>
            <a:r>
              <a:rPr lang="nb-NO" dirty="0"/>
              <a:t>, </a:t>
            </a:r>
            <a:r>
              <a:rPr lang="nb-NO" dirty="0" err="1"/>
              <a:t>you</a:t>
            </a:r>
            <a:r>
              <a:rPr lang="nb-NO" dirty="0"/>
              <a:t> </a:t>
            </a:r>
            <a:r>
              <a:rPr lang="nb-NO" dirty="0" err="1"/>
              <a:t>need</a:t>
            </a:r>
            <a:r>
              <a:rPr lang="nb-NO" dirty="0"/>
              <a:t> to </a:t>
            </a:r>
            <a:r>
              <a:rPr lang="nb-NO" dirty="0" err="1"/>
              <a:t>identify</a:t>
            </a:r>
            <a:r>
              <a:rPr lang="nb-NO" dirty="0"/>
              <a:t> </a:t>
            </a:r>
            <a:r>
              <a:rPr lang="nb-NO" dirty="0" err="1"/>
              <a:t>some</a:t>
            </a:r>
            <a:r>
              <a:rPr lang="nb-NO" dirty="0"/>
              <a:t> service </a:t>
            </a:r>
            <a:r>
              <a:rPr lang="nb-NO" dirty="0" err="1"/>
              <a:t>level</a:t>
            </a:r>
            <a:r>
              <a:rPr lang="nb-NO" dirty="0"/>
              <a:t> </a:t>
            </a:r>
            <a:r>
              <a:rPr lang="nb-NO" dirty="0" err="1"/>
              <a:t>indicators</a:t>
            </a:r>
            <a:r>
              <a:rPr lang="nb-NO" dirty="0"/>
              <a:t>, </a:t>
            </a:r>
            <a:r>
              <a:rPr lang="nb-NO" dirty="0" err="1"/>
              <a:t>something</a:t>
            </a:r>
            <a:r>
              <a:rPr lang="nb-NO" dirty="0"/>
              <a:t> </a:t>
            </a:r>
            <a:r>
              <a:rPr lang="nb-NO" dirty="0" err="1"/>
              <a:t>that</a:t>
            </a:r>
            <a:r>
              <a:rPr lang="nb-NO" dirty="0"/>
              <a:t> </a:t>
            </a:r>
            <a:r>
              <a:rPr lang="nb-NO" dirty="0" err="1"/>
              <a:t>you’re</a:t>
            </a:r>
            <a:r>
              <a:rPr lang="nb-NO" dirty="0"/>
              <a:t> </a:t>
            </a:r>
            <a:r>
              <a:rPr lang="nb-NO" dirty="0" err="1"/>
              <a:t>going</a:t>
            </a:r>
            <a:r>
              <a:rPr lang="nb-NO" dirty="0"/>
              <a:t> to </a:t>
            </a:r>
            <a:r>
              <a:rPr lang="nb-NO" dirty="0" err="1"/>
              <a:t>measure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78</a:t>
            </a:fld>
            <a:endParaRPr lang="en-US"/>
          </a:p>
        </p:txBody>
      </p:sp>
    </p:spTree>
    <p:extLst>
      <p:ext uri="{BB962C8B-B14F-4D97-AF65-F5344CB8AC3E}">
        <p14:creationId xmlns:p14="http://schemas.microsoft.com/office/powerpoint/2010/main" val="32555714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Typical</a:t>
            </a:r>
            <a:r>
              <a:rPr lang="nb-NO" dirty="0"/>
              <a:t> </a:t>
            </a:r>
            <a:r>
              <a:rPr lang="nb-NO" dirty="0" err="1"/>
              <a:t>indicators</a:t>
            </a:r>
            <a:r>
              <a:rPr lang="nb-NO" dirty="0"/>
              <a:t> </a:t>
            </a:r>
            <a:r>
              <a:rPr lang="nb-NO" dirty="0" err="1"/>
              <a:t>include</a:t>
            </a:r>
            <a:r>
              <a:rPr lang="nb-NO" dirty="0"/>
              <a:t> </a:t>
            </a:r>
            <a:r>
              <a:rPr lang="nb-NO" dirty="0" err="1"/>
              <a:t>error</a:t>
            </a:r>
            <a:r>
              <a:rPr lang="nb-NO" dirty="0"/>
              <a:t> rate.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79</a:t>
            </a:fld>
            <a:endParaRPr lang="en-US"/>
          </a:p>
        </p:txBody>
      </p:sp>
    </p:spTree>
    <p:extLst>
      <p:ext uri="{BB962C8B-B14F-4D97-AF65-F5344CB8AC3E}">
        <p14:creationId xmlns:p14="http://schemas.microsoft.com/office/powerpoint/2010/main" val="588338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I’m</a:t>
            </a:r>
            <a:r>
              <a:rPr lang="nb-NO" dirty="0"/>
              <a:t> </a:t>
            </a:r>
            <a:r>
              <a:rPr lang="nb-NO" dirty="0" err="1"/>
              <a:t>going</a:t>
            </a:r>
            <a:r>
              <a:rPr lang="nb-NO" dirty="0"/>
              <a:t> to talk </a:t>
            </a:r>
            <a:r>
              <a:rPr lang="nb-NO" dirty="0" err="1"/>
              <a:t>about</a:t>
            </a:r>
            <a:r>
              <a:rPr lang="nb-NO" dirty="0"/>
              <a:t> </a:t>
            </a:r>
            <a:r>
              <a:rPr lang="nb-NO" dirty="0" err="1"/>
              <a:t>today</a:t>
            </a:r>
            <a:r>
              <a:rPr lang="nb-NO" dirty="0"/>
              <a:t> is </a:t>
            </a:r>
            <a:r>
              <a:rPr lang="nb-NO" dirty="0" err="1"/>
              <a:t>this</a:t>
            </a:r>
            <a:r>
              <a:rPr lang="nb-NO" dirty="0"/>
              <a:t>. First, </a:t>
            </a:r>
            <a:r>
              <a:rPr lang="nb-NO" dirty="0" err="1"/>
              <a:t>we’ll</a:t>
            </a:r>
            <a:r>
              <a:rPr lang="nb-NO" dirty="0"/>
              <a:t> </a:t>
            </a:r>
            <a:r>
              <a:rPr lang="nb-NO" dirty="0" err="1"/>
              <a:t>look</a:t>
            </a:r>
            <a:r>
              <a:rPr lang="nb-NO" dirty="0"/>
              <a:t> a </a:t>
            </a:r>
            <a:r>
              <a:rPr lang="nb-NO" dirty="0" err="1"/>
              <a:t>little</a:t>
            </a:r>
            <a:r>
              <a:rPr lang="nb-NO" dirty="0"/>
              <a:t> bit at </a:t>
            </a:r>
            <a:r>
              <a:rPr lang="nb-NO" dirty="0" err="1"/>
              <a:t>the</a:t>
            </a:r>
            <a:r>
              <a:rPr lang="nb-NO" dirty="0"/>
              <a:t> NRK TV service </a:t>
            </a:r>
            <a:r>
              <a:rPr lang="nb-NO" dirty="0" err="1"/>
              <a:t>itself</a:t>
            </a:r>
            <a:r>
              <a:rPr lang="nb-NO" dirty="0"/>
              <a:t>, </a:t>
            </a:r>
            <a:r>
              <a:rPr lang="nb-NO" dirty="0" err="1"/>
              <a:t>because</a:t>
            </a:r>
            <a:r>
              <a:rPr lang="nb-NO" dirty="0"/>
              <a:t> </a:t>
            </a:r>
            <a:r>
              <a:rPr lang="nb-NO" dirty="0" err="1"/>
              <a:t>you</a:t>
            </a:r>
            <a:r>
              <a:rPr lang="nb-NO" dirty="0"/>
              <a:t> </a:t>
            </a:r>
            <a:r>
              <a:rPr lang="nb-NO" dirty="0" err="1"/>
              <a:t>can’t</a:t>
            </a:r>
            <a:r>
              <a:rPr lang="nb-NO" dirty="0"/>
              <a:t> </a:t>
            </a:r>
            <a:r>
              <a:rPr lang="nb-NO" dirty="0" err="1"/>
              <a:t>expect</a:t>
            </a:r>
            <a:r>
              <a:rPr lang="nb-NO" dirty="0"/>
              <a:t> to </a:t>
            </a:r>
            <a:r>
              <a:rPr lang="nb-NO" dirty="0" err="1"/>
              <a:t>build</a:t>
            </a:r>
            <a:r>
              <a:rPr lang="nb-NO" dirty="0"/>
              <a:t> a reliable service </a:t>
            </a:r>
            <a:r>
              <a:rPr lang="nb-NO" dirty="0" err="1"/>
              <a:t>if</a:t>
            </a:r>
            <a:r>
              <a:rPr lang="nb-NO" dirty="0"/>
              <a:t> </a:t>
            </a:r>
            <a:r>
              <a:rPr lang="nb-NO" dirty="0" err="1"/>
              <a:t>you</a:t>
            </a:r>
            <a:r>
              <a:rPr lang="nb-NO" dirty="0"/>
              <a:t> </a:t>
            </a:r>
            <a:r>
              <a:rPr lang="nb-NO" dirty="0" err="1"/>
              <a:t>don’t</a:t>
            </a:r>
            <a:r>
              <a:rPr lang="nb-NO" dirty="0"/>
              <a:t> </a:t>
            </a:r>
            <a:r>
              <a:rPr lang="nb-NO" dirty="0" err="1"/>
              <a:t>think</a:t>
            </a:r>
            <a:r>
              <a:rPr lang="nb-NO" dirty="0"/>
              <a:t> </a:t>
            </a:r>
            <a:r>
              <a:rPr lang="nb-NO" dirty="0" err="1"/>
              <a:t>about</a:t>
            </a:r>
            <a:r>
              <a:rPr lang="nb-NO" dirty="0"/>
              <a:t> </a:t>
            </a:r>
            <a:r>
              <a:rPr lang="nb-NO" dirty="0" err="1"/>
              <a:t>what</a:t>
            </a:r>
            <a:r>
              <a:rPr lang="nb-NO" dirty="0"/>
              <a:t> </a:t>
            </a:r>
            <a:r>
              <a:rPr lang="nb-NO" dirty="0" err="1"/>
              <a:t>the</a:t>
            </a:r>
            <a:r>
              <a:rPr lang="nb-NO" dirty="0"/>
              <a:t> service is.</a:t>
            </a:r>
          </a:p>
          <a:p>
            <a:r>
              <a:rPr lang="nb-NO" dirty="0" err="1"/>
              <a:t>Then</a:t>
            </a:r>
            <a:r>
              <a:rPr lang="nb-NO" dirty="0"/>
              <a:t> </a:t>
            </a:r>
            <a:r>
              <a:rPr lang="nb-NO" dirty="0" err="1"/>
              <a:t>we’ll</a:t>
            </a:r>
            <a:r>
              <a:rPr lang="nb-NO" dirty="0"/>
              <a:t> talk </a:t>
            </a:r>
            <a:r>
              <a:rPr lang="nb-NO" dirty="0" err="1"/>
              <a:t>about</a:t>
            </a:r>
            <a:r>
              <a:rPr lang="nb-NO" dirty="0"/>
              <a:t> </a:t>
            </a:r>
            <a:r>
              <a:rPr lang="nb-NO" dirty="0" err="1"/>
              <a:t>what</a:t>
            </a:r>
            <a:r>
              <a:rPr lang="nb-NO" dirty="0"/>
              <a:t> </a:t>
            </a:r>
            <a:r>
              <a:rPr lang="nb-NO" dirty="0" err="1"/>
              <a:t>reliability</a:t>
            </a:r>
            <a:r>
              <a:rPr lang="nb-NO" dirty="0"/>
              <a:t> </a:t>
            </a:r>
            <a:r>
              <a:rPr lang="nb-NO" dirty="0" err="1"/>
              <a:t>means</a:t>
            </a:r>
            <a:r>
              <a:rPr lang="nb-NO" dirty="0"/>
              <a:t> and </a:t>
            </a:r>
            <a:r>
              <a:rPr lang="nb-NO" dirty="0" err="1"/>
              <a:t>how</a:t>
            </a:r>
            <a:r>
              <a:rPr lang="nb-NO" dirty="0"/>
              <a:t> </a:t>
            </a:r>
            <a:r>
              <a:rPr lang="nb-NO" dirty="0" err="1"/>
              <a:t>we</a:t>
            </a:r>
            <a:r>
              <a:rPr lang="nb-NO" dirty="0"/>
              <a:t> </a:t>
            </a:r>
            <a:r>
              <a:rPr lang="nb-NO" dirty="0" err="1"/>
              <a:t>can</a:t>
            </a:r>
            <a:r>
              <a:rPr lang="nb-NO" dirty="0"/>
              <a:t> </a:t>
            </a:r>
            <a:r>
              <a:rPr lang="nb-NO" dirty="0" err="1"/>
              <a:t>take</a:t>
            </a:r>
            <a:r>
              <a:rPr lang="nb-NO" dirty="0"/>
              <a:t> </a:t>
            </a:r>
            <a:r>
              <a:rPr lang="nb-NO" dirty="0" err="1"/>
              <a:t>that</a:t>
            </a:r>
            <a:r>
              <a:rPr lang="nb-NO" dirty="0"/>
              <a:t> </a:t>
            </a:r>
            <a:r>
              <a:rPr lang="nb-NO" dirty="0" err="1"/>
              <a:t>abstract</a:t>
            </a:r>
            <a:r>
              <a:rPr lang="nb-NO" dirty="0"/>
              <a:t> </a:t>
            </a:r>
            <a:r>
              <a:rPr lang="nb-NO" dirty="0" err="1"/>
              <a:t>notion</a:t>
            </a:r>
            <a:r>
              <a:rPr lang="nb-NO" dirty="0"/>
              <a:t> and turn it </a:t>
            </a:r>
            <a:r>
              <a:rPr lang="nb-NO" dirty="0" err="1"/>
              <a:t>into</a:t>
            </a:r>
            <a:r>
              <a:rPr lang="nb-NO" dirty="0"/>
              <a:t> </a:t>
            </a:r>
            <a:r>
              <a:rPr lang="nb-NO" dirty="0" err="1"/>
              <a:t>something</a:t>
            </a:r>
            <a:r>
              <a:rPr lang="nb-NO" dirty="0"/>
              <a:t> </a:t>
            </a:r>
            <a:r>
              <a:rPr lang="nb-NO" dirty="0" err="1"/>
              <a:t>concrete</a:t>
            </a:r>
            <a:r>
              <a:rPr lang="nb-NO" dirty="0"/>
              <a:t> and </a:t>
            </a:r>
            <a:r>
              <a:rPr lang="nb-NO" dirty="0" err="1"/>
              <a:t>actionable</a:t>
            </a:r>
            <a:r>
              <a:rPr lang="nb-NO" dirty="0"/>
              <a:t>.</a:t>
            </a:r>
          </a:p>
          <a:p>
            <a:r>
              <a:rPr lang="nb-NO" dirty="0" err="1"/>
              <a:t>That’s</a:t>
            </a:r>
            <a:r>
              <a:rPr lang="nb-NO" dirty="0"/>
              <a:t> </a:t>
            </a:r>
            <a:r>
              <a:rPr lang="nb-NO" dirty="0" err="1"/>
              <a:t>going</a:t>
            </a:r>
            <a:r>
              <a:rPr lang="nb-NO" dirty="0"/>
              <a:t> to lead </a:t>
            </a:r>
            <a:r>
              <a:rPr lang="nb-NO" dirty="0" err="1"/>
              <a:t>us</a:t>
            </a:r>
            <a:r>
              <a:rPr lang="nb-NO" dirty="0"/>
              <a:t> </a:t>
            </a:r>
            <a:r>
              <a:rPr lang="nb-NO" dirty="0" err="1"/>
              <a:t>towards</a:t>
            </a:r>
            <a:r>
              <a:rPr lang="nb-NO" dirty="0"/>
              <a:t> a </a:t>
            </a:r>
            <a:r>
              <a:rPr lang="nb-NO" dirty="0" err="1"/>
              <a:t>process</a:t>
            </a:r>
            <a:r>
              <a:rPr lang="nb-NO" dirty="0"/>
              <a:t> </a:t>
            </a:r>
            <a:r>
              <a:rPr lang="nb-NO" dirty="0" err="1"/>
              <a:t>of</a:t>
            </a:r>
            <a:r>
              <a:rPr lang="nb-NO" dirty="0"/>
              <a:t> </a:t>
            </a:r>
            <a:r>
              <a:rPr lang="nb-NO" dirty="0" err="1"/>
              <a:t>reliability</a:t>
            </a:r>
            <a:r>
              <a:rPr lang="nb-NO" dirty="0"/>
              <a:t> </a:t>
            </a:r>
            <a:r>
              <a:rPr lang="nb-NO" dirty="0" err="1"/>
              <a:t>engineering</a:t>
            </a:r>
            <a:r>
              <a:rPr lang="nb-NO" dirty="0"/>
              <a:t>. </a:t>
            </a:r>
            <a:r>
              <a:rPr lang="nb-NO" dirty="0" err="1"/>
              <a:t>We</a:t>
            </a:r>
            <a:r>
              <a:rPr lang="nb-NO" dirty="0"/>
              <a:t> </a:t>
            </a:r>
            <a:r>
              <a:rPr lang="nb-NO" dirty="0" err="1"/>
              <a:t>want</a:t>
            </a:r>
            <a:r>
              <a:rPr lang="nb-NO" dirty="0"/>
              <a:t> to be </a:t>
            </a:r>
            <a:r>
              <a:rPr lang="nb-NO" dirty="0" err="1"/>
              <a:t>able</a:t>
            </a:r>
            <a:r>
              <a:rPr lang="nb-NO" dirty="0"/>
              <a:t> to </a:t>
            </a:r>
            <a:r>
              <a:rPr lang="nb-NO" dirty="0" err="1"/>
              <a:t>build</a:t>
            </a:r>
            <a:r>
              <a:rPr lang="nb-NO" dirty="0"/>
              <a:t> </a:t>
            </a:r>
            <a:r>
              <a:rPr lang="nb-NO" dirty="0" err="1"/>
              <a:t>reliability</a:t>
            </a:r>
            <a:r>
              <a:rPr lang="nb-NO" dirty="0"/>
              <a:t> in a </a:t>
            </a:r>
            <a:r>
              <a:rPr lang="nb-NO" dirty="0" err="1"/>
              <a:t>deliberate</a:t>
            </a:r>
            <a:r>
              <a:rPr lang="nb-NO" dirty="0"/>
              <a:t> </a:t>
            </a:r>
            <a:r>
              <a:rPr lang="nb-NO" dirty="0" err="1"/>
              <a:t>process</a:t>
            </a:r>
            <a:r>
              <a:rPr lang="nb-NO" dirty="0"/>
              <a:t>.</a:t>
            </a:r>
          </a:p>
          <a:p>
            <a:r>
              <a:rPr lang="nb-NO" dirty="0"/>
              <a:t>And </a:t>
            </a:r>
            <a:r>
              <a:rPr lang="nb-NO" dirty="0" err="1"/>
              <a:t>then</a:t>
            </a:r>
            <a:r>
              <a:rPr lang="nb-NO" dirty="0"/>
              <a:t> </a:t>
            </a:r>
            <a:r>
              <a:rPr lang="nb-NO" dirty="0" err="1"/>
              <a:t>we’ll</a:t>
            </a:r>
            <a:r>
              <a:rPr lang="nb-NO" dirty="0"/>
              <a:t> </a:t>
            </a:r>
            <a:r>
              <a:rPr lang="nb-NO" dirty="0" err="1"/>
              <a:t>see</a:t>
            </a:r>
            <a:r>
              <a:rPr lang="nb-NO" dirty="0"/>
              <a:t> </a:t>
            </a:r>
            <a:r>
              <a:rPr lang="nb-NO" dirty="0" err="1"/>
              <a:t>how</a:t>
            </a:r>
            <a:r>
              <a:rPr lang="nb-NO" dirty="0"/>
              <a:t> </a:t>
            </a:r>
            <a:r>
              <a:rPr lang="nb-NO" dirty="0" err="1"/>
              <a:t>we</a:t>
            </a:r>
            <a:r>
              <a:rPr lang="nb-NO" dirty="0"/>
              <a:t> </a:t>
            </a:r>
            <a:r>
              <a:rPr lang="nb-NO" dirty="0" err="1"/>
              <a:t>use</a:t>
            </a:r>
            <a:r>
              <a:rPr lang="nb-NO" dirty="0"/>
              <a:t> stress tests as a part </a:t>
            </a:r>
            <a:r>
              <a:rPr lang="nb-NO" dirty="0" err="1"/>
              <a:t>of</a:t>
            </a:r>
            <a:r>
              <a:rPr lang="nb-NO" dirty="0"/>
              <a:t> </a:t>
            </a:r>
            <a:r>
              <a:rPr lang="nb-NO" dirty="0" err="1"/>
              <a:t>that</a:t>
            </a:r>
            <a:r>
              <a:rPr lang="nb-NO" dirty="0"/>
              <a:t> </a:t>
            </a:r>
            <a:r>
              <a:rPr lang="nb-NO" dirty="0" err="1"/>
              <a:t>process</a:t>
            </a:r>
            <a:r>
              <a:rPr lang="nb-NO" dirty="0"/>
              <a:t>, to </a:t>
            </a:r>
            <a:r>
              <a:rPr lang="nb-NO" dirty="0" err="1"/>
              <a:t>verify</a:t>
            </a:r>
            <a:r>
              <a:rPr lang="nb-NO" dirty="0"/>
              <a:t> </a:t>
            </a:r>
            <a:r>
              <a:rPr lang="nb-NO" dirty="0" err="1"/>
              <a:t>that</a:t>
            </a:r>
            <a:r>
              <a:rPr lang="nb-NO" dirty="0"/>
              <a:t> </a:t>
            </a:r>
            <a:r>
              <a:rPr lang="nb-NO" dirty="0" err="1"/>
              <a:t>we</a:t>
            </a:r>
            <a:r>
              <a:rPr lang="nb-NO" dirty="0"/>
              <a:t> </a:t>
            </a:r>
            <a:r>
              <a:rPr lang="nb-NO" dirty="0" err="1"/>
              <a:t>reach</a:t>
            </a:r>
            <a:r>
              <a:rPr lang="nb-NO" dirty="0"/>
              <a:t> </a:t>
            </a:r>
            <a:r>
              <a:rPr lang="nb-NO" dirty="0" err="1"/>
              <a:t>our</a:t>
            </a:r>
            <a:r>
              <a:rPr lang="nb-NO" dirty="0"/>
              <a:t> </a:t>
            </a:r>
            <a:r>
              <a:rPr lang="nb-NO" dirty="0" err="1"/>
              <a:t>reliability</a:t>
            </a:r>
            <a:r>
              <a:rPr lang="nb-NO" dirty="0"/>
              <a:t> goals. </a:t>
            </a:r>
          </a:p>
          <a:p>
            <a:r>
              <a:rPr lang="nb-NO" dirty="0"/>
              <a:t>And </a:t>
            </a:r>
            <a:r>
              <a:rPr lang="nb-NO" dirty="0" err="1"/>
              <a:t>we’ll</a:t>
            </a:r>
            <a:r>
              <a:rPr lang="nb-NO" dirty="0"/>
              <a:t> </a:t>
            </a:r>
            <a:r>
              <a:rPr lang="nb-NO" dirty="0" err="1"/>
              <a:t>discuss</a:t>
            </a:r>
            <a:r>
              <a:rPr lang="nb-NO" dirty="0"/>
              <a:t> </a:t>
            </a:r>
            <a:r>
              <a:rPr lang="nb-NO" dirty="0" err="1"/>
              <a:t>some</a:t>
            </a:r>
            <a:r>
              <a:rPr lang="nb-NO" dirty="0"/>
              <a:t> </a:t>
            </a:r>
            <a:r>
              <a:rPr lang="nb-NO" dirty="0" err="1"/>
              <a:t>of</a:t>
            </a:r>
            <a:r>
              <a:rPr lang="nb-NO" dirty="0"/>
              <a:t> </a:t>
            </a:r>
            <a:r>
              <a:rPr lang="nb-NO" dirty="0" err="1"/>
              <a:t>the</a:t>
            </a:r>
            <a:r>
              <a:rPr lang="nb-NO" dirty="0"/>
              <a:t> </a:t>
            </a:r>
            <a:r>
              <a:rPr lang="nb-NO" dirty="0" err="1"/>
              <a:t>tools</a:t>
            </a:r>
            <a:r>
              <a:rPr lang="nb-NO" dirty="0"/>
              <a:t> and </a:t>
            </a:r>
            <a:r>
              <a:rPr lang="nb-NO" dirty="0" err="1"/>
              <a:t>techniques</a:t>
            </a:r>
            <a:r>
              <a:rPr lang="nb-NO" dirty="0"/>
              <a:t> </a:t>
            </a:r>
            <a:r>
              <a:rPr lang="nb-NO" dirty="0" err="1"/>
              <a:t>we</a:t>
            </a:r>
            <a:r>
              <a:rPr lang="nb-NO" dirty="0"/>
              <a:t> </a:t>
            </a:r>
            <a:r>
              <a:rPr lang="nb-NO" dirty="0" err="1"/>
              <a:t>use</a:t>
            </a:r>
            <a:r>
              <a:rPr lang="nb-NO" dirty="0"/>
              <a:t> for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a:t>
            </a:fld>
            <a:endParaRPr lang="en-US"/>
          </a:p>
        </p:txBody>
      </p:sp>
    </p:spTree>
    <p:extLst>
      <p:ext uri="{BB962C8B-B14F-4D97-AF65-F5344CB8AC3E}">
        <p14:creationId xmlns:p14="http://schemas.microsoft.com/office/powerpoint/2010/main" val="13738686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Latency</a:t>
            </a:r>
            <a:r>
              <a:rPr lang="nb-NO" dirty="0"/>
              <a:t> or </a:t>
            </a:r>
            <a:r>
              <a:rPr lang="nb-NO" dirty="0" err="1"/>
              <a:t>response</a:t>
            </a:r>
            <a:r>
              <a:rPr lang="nb-NO" dirty="0"/>
              <a:t> time, </a:t>
            </a:r>
            <a:r>
              <a:rPr lang="nb-NO" dirty="0" err="1"/>
              <a:t>which</a:t>
            </a:r>
            <a:r>
              <a:rPr lang="nb-NO" dirty="0"/>
              <a:t> is </a:t>
            </a:r>
            <a:r>
              <a:rPr lang="nb-NO" dirty="0" err="1"/>
              <a:t>something</a:t>
            </a:r>
            <a:r>
              <a:rPr lang="nb-NO" dirty="0"/>
              <a:t> </a:t>
            </a:r>
            <a:r>
              <a:rPr lang="nb-NO" dirty="0" err="1"/>
              <a:t>that</a:t>
            </a:r>
            <a:r>
              <a:rPr lang="nb-NO" dirty="0"/>
              <a:t> </a:t>
            </a:r>
            <a:r>
              <a:rPr lang="nb-NO" dirty="0" err="1"/>
              <a:t>you</a:t>
            </a:r>
            <a:r>
              <a:rPr lang="nb-NO" dirty="0"/>
              <a:t> </a:t>
            </a:r>
            <a:r>
              <a:rPr lang="nb-NO" dirty="0" err="1"/>
              <a:t>definitely</a:t>
            </a:r>
            <a:r>
              <a:rPr lang="nb-NO" dirty="0"/>
              <a:t> </a:t>
            </a:r>
            <a:r>
              <a:rPr lang="nb-NO" dirty="0" err="1"/>
              <a:t>care</a:t>
            </a:r>
            <a:r>
              <a:rPr lang="nb-NO" dirty="0"/>
              <a:t> </a:t>
            </a:r>
            <a:r>
              <a:rPr lang="nb-NO" dirty="0" err="1"/>
              <a:t>about</a:t>
            </a:r>
            <a:r>
              <a:rPr lang="nb-NO" dirty="0"/>
              <a:t> </a:t>
            </a:r>
            <a:r>
              <a:rPr lang="nb-NO" dirty="0" err="1"/>
              <a:t>when</a:t>
            </a:r>
            <a:r>
              <a:rPr lang="nb-NO" dirty="0"/>
              <a:t> </a:t>
            </a:r>
            <a:r>
              <a:rPr lang="nb-NO" dirty="0" err="1"/>
              <a:t>someone</a:t>
            </a:r>
            <a:r>
              <a:rPr lang="nb-NO" dirty="0"/>
              <a:t> like an end </a:t>
            </a:r>
            <a:r>
              <a:rPr lang="nb-NO" dirty="0" err="1"/>
              <a:t>user</a:t>
            </a:r>
            <a:r>
              <a:rPr lang="nb-NO" dirty="0"/>
              <a:t> is </a:t>
            </a:r>
            <a:r>
              <a:rPr lang="nb-NO" dirty="0" err="1"/>
              <a:t>waiting</a:t>
            </a:r>
            <a:r>
              <a:rPr lang="nb-NO" dirty="0"/>
              <a:t> at </a:t>
            </a:r>
            <a:r>
              <a:rPr lang="nb-NO" dirty="0" err="1"/>
              <a:t>the</a:t>
            </a:r>
            <a:r>
              <a:rPr lang="nb-NO" dirty="0"/>
              <a:t> </a:t>
            </a:r>
            <a:r>
              <a:rPr lang="nb-NO" dirty="0" err="1"/>
              <a:t>other</a:t>
            </a:r>
            <a:r>
              <a:rPr lang="nb-NO" dirty="0"/>
              <a:t> end.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80</a:t>
            </a:fld>
            <a:endParaRPr lang="en-US"/>
          </a:p>
        </p:txBody>
      </p:sp>
    </p:spTree>
    <p:extLst>
      <p:ext uri="{BB962C8B-B14F-4D97-AF65-F5344CB8AC3E}">
        <p14:creationId xmlns:p14="http://schemas.microsoft.com/office/powerpoint/2010/main" val="26239333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also</a:t>
            </a:r>
            <a:r>
              <a:rPr lang="nb-NO" dirty="0"/>
              <a:t> </a:t>
            </a:r>
            <a:r>
              <a:rPr lang="nb-NO" dirty="0" err="1"/>
              <a:t>throughput</a:t>
            </a:r>
            <a:r>
              <a:rPr lang="nb-NO" dirty="0"/>
              <a:t>, </a:t>
            </a:r>
            <a:r>
              <a:rPr lang="nb-NO" dirty="0" err="1"/>
              <a:t>which</a:t>
            </a:r>
            <a:r>
              <a:rPr lang="nb-NO" dirty="0"/>
              <a:t> is </a:t>
            </a:r>
            <a:r>
              <a:rPr lang="nb-NO" dirty="0" err="1"/>
              <a:t>important</a:t>
            </a:r>
            <a:r>
              <a:rPr lang="nb-NO" dirty="0"/>
              <a:t> for pipelines, like a </a:t>
            </a:r>
            <a:r>
              <a:rPr lang="nb-NO" dirty="0" err="1"/>
              <a:t>publication</a:t>
            </a:r>
            <a:r>
              <a:rPr lang="nb-NO" dirty="0"/>
              <a:t> pipeline for </a:t>
            </a:r>
            <a:r>
              <a:rPr lang="nb-NO" dirty="0" err="1"/>
              <a:t>new</a:t>
            </a:r>
            <a:r>
              <a:rPr lang="nb-NO" dirty="0"/>
              <a:t> </a:t>
            </a:r>
            <a:r>
              <a:rPr lang="nb-NO" dirty="0" err="1"/>
              <a:t>content</a:t>
            </a:r>
            <a:r>
              <a:rPr lang="nb-NO" dirty="0"/>
              <a:t> in a TV </a:t>
            </a:r>
            <a:r>
              <a:rPr lang="nb-NO" dirty="0" err="1"/>
              <a:t>streaming</a:t>
            </a:r>
            <a:r>
              <a:rPr lang="nb-NO" dirty="0"/>
              <a:t> service.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81</a:t>
            </a:fld>
            <a:endParaRPr lang="en-US"/>
          </a:p>
        </p:txBody>
      </p:sp>
    </p:spTree>
    <p:extLst>
      <p:ext uri="{BB962C8B-B14F-4D97-AF65-F5344CB8AC3E}">
        <p14:creationId xmlns:p14="http://schemas.microsoft.com/office/powerpoint/2010/main" val="403035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Ok, so </a:t>
            </a:r>
            <a:r>
              <a:rPr lang="nb-NO" dirty="0" err="1"/>
              <a:t>the</a:t>
            </a:r>
            <a:r>
              <a:rPr lang="nb-NO" dirty="0"/>
              <a:t> </a:t>
            </a:r>
            <a:r>
              <a:rPr lang="nb-NO" dirty="0" err="1"/>
              <a:t>idea</a:t>
            </a:r>
            <a:r>
              <a:rPr lang="nb-NO" dirty="0"/>
              <a:t> is to start </a:t>
            </a:r>
            <a:r>
              <a:rPr lang="nb-NO" dirty="0" err="1"/>
              <a:t>measuring</a:t>
            </a:r>
            <a:r>
              <a:rPr lang="nb-NO" dirty="0"/>
              <a:t> </a:t>
            </a:r>
            <a:r>
              <a:rPr lang="nb-NO" dirty="0" err="1"/>
              <a:t>some</a:t>
            </a:r>
            <a:r>
              <a:rPr lang="nb-NO" dirty="0"/>
              <a:t> </a:t>
            </a:r>
            <a:r>
              <a:rPr lang="nb-NO" dirty="0" err="1"/>
              <a:t>things</a:t>
            </a:r>
            <a:r>
              <a:rPr lang="nb-NO" dirty="0"/>
              <a:t> </a:t>
            </a:r>
            <a:r>
              <a:rPr lang="nb-NO" dirty="0" err="1"/>
              <a:t>that</a:t>
            </a:r>
            <a:r>
              <a:rPr lang="nb-NO" dirty="0"/>
              <a:t> matter to </a:t>
            </a:r>
            <a:r>
              <a:rPr lang="nb-NO" dirty="0" err="1"/>
              <a:t>us</a:t>
            </a:r>
            <a:r>
              <a:rPr lang="nb-NO" dirty="0"/>
              <a:t>, and </a:t>
            </a:r>
            <a:r>
              <a:rPr lang="nb-NO" dirty="0" err="1"/>
              <a:t>use</a:t>
            </a:r>
            <a:r>
              <a:rPr lang="nb-NO" dirty="0"/>
              <a:t> </a:t>
            </a:r>
            <a:r>
              <a:rPr lang="nb-NO" dirty="0" err="1"/>
              <a:t>those</a:t>
            </a:r>
            <a:r>
              <a:rPr lang="nb-NO" dirty="0"/>
              <a:t> to </a:t>
            </a:r>
            <a:r>
              <a:rPr lang="nb-NO" dirty="0" err="1"/>
              <a:t>help</a:t>
            </a:r>
            <a:r>
              <a:rPr lang="nb-NO" dirty="0"/>
              <a:t> back up </a:t>
            </a:r>
            <a:r>
              <a:rPr lang="nb-NO" dirty="0" err="1"/>
              <a:t>our</a:t>
            </a:r>
            <a:r>
              <a:rPr lang="nb-NO" dirty="0"/>
              <a:t> gut feeling </a:t>
            </a:r>
            <a:r>
              <a:rPr lang="nb-NO" dirty="0" err="1"/>
              <a:t>with</a:t>
            </a:r>
            <a:r>
              <a:rPr lang="nb-NO" dirty="0"/>
              <a:t> </a:t>
            </a:r>
            <a:r>
              <a:rPr lang="nb-NO" dirty="0" err="1"/>
              <a:t>numbers</a:t>
            </a:r>
            <a:r>
              <a:rPr lang="nb-NO" dirty="0"/>
              <a:t>. </a:t>
            </a:r>
            <a:r>
              <a:rPr lang="nb-NO" dirty="0" err="1"/>
              <a:t>But</a:t>
            </a:r>
            <a:r>
              <a:rPr lang="nb-NO" dirty="0"/>
              <a:t> </a:t>
            </a:r>
            <a:r>
              <a:rPr lang="nb-NO" dirty="0" err="1"/>
              <a:t>I’d</a:t>
            </a:r>
            <a:r>
              <a:rPr lang="nb-NO" dirty="0"/>
              <a:t> like to </a:t>
            </a:r>
            <a:r>
              <a:rPr lang="nb-NO" dirty="0" err="1"/>
              <a:t>add</a:t>
            </a:r>
            <a:r>
              <a:rPr lang="nb-NO" dirty="0"/>
              <a:t> </a:t>
            </a:r>
            <a:r>
              <a:rPr lang="nb-NO" dirty="0" err="1"/>
              <a:t>some</a:t>
            </a:r>
            <a:r>
              <a:rPr lang="nb-NO" dirty="0"/>
              <a:t> </a:t>
            </a:r>
            <a:r>
              <a:rPr lang="nb-NO" dirty="0" err="1"/>
              <a:t>very</a:t>
            </a:r>
            <a:r>
              <a:rPr lang="nb-NO" dirty="0"/>
              <a:t> </a:t>
            </a:r>
            <a:r>
              <a:rPr lang="nb-NO" dirty="0" err="1"/>
              <a:t>important</a:t>
            </a:r>
            <a:r>
              <a:rPr lang="nb-NO" dirty="0"/>
              <a:t> </a:t>
            </a:r>
            <a:r>
              <a:rPr lang="nb-NO" dirty="0" err="1"/>
              <a:t>caveats</a:t>
            </a:r>
            <a:r>
              <a:rPr lang="nb-NO" dirty="0"/>
              <a:t> to </a:t>
            </a:r>
            <a:r>
              <a:rPr lang="nb-NO" dirty="0" err="1"/>
              <a:t>using</a:t>
            </a:r>
            <a:r>
              <a:rPr lang="nb-NO" dirty="0"/>
              <a:t> </a:t>
            </a:r>
            <a:r>
              <a:rPr lang="nb-NO" dirty="0" err="1"/>
              <a:t>metrics</a:t>
            </a:r>
            <a:r>
              <a:rPr lang="nb-NO" dirty="0"/>
              <a:t> in </a:t>
            </a:r>
            <a:r>
              <a:rPr lang="nb-NO" dirty="0" err="1"/>
              <a:t>this</a:t>
            </a:r>
            <a:r>
              <a:rPr lang="nb-NO" dirty="0"/>
              <a:t> </a:t>
            </a:r>
            <a:r>
              <a:rPr lang="nb-NO" dirty="0" err="1"/>
              <a:t>way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82</a:t>
            </a:fld>
            <a:endParaRPr lang="en-US"/>
          </a:p>
        </p:txBody>
      </p:sp>
    </p:spTree>
    <p:extLst>
      <p:ext uri="{BB962C8B-B14F-4D97-AF65-F5344CB8AC3E}">
        <p14:creationId xmlns:p14="http://schemas.microsoft.com/office/powerpoint/2010/main" val="20175089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In general, </a:t>
            </a:r>
            <a:r>
              <a:rPr lang="nb-NO" dirty="0" err="1"/>
              <a:t>any</a:t>
            </a:r>
            <a:r>
              <a:rPr lang="nb-NO" dirty="0"/>
              <a:t> </a:t>
            </a:r>
            <a:r>
              <a:rPr lang="nb-NO" dirty="0" err="1"/>
              <a:t>metric</a:t>
            </a:r>
            <a:r>
              <a:rPr lang="nb-NO" dirty="0"/>
              <a:t> </a:t>
            </a:r>
            <a:r>
              <a:rPr lang="nb-NO" dirty="0" err="1"/>
              <a:t>you</a:t>
            </a:r>
            <a:r>
              <a:rPr lang="nb-NO" dirty="0"/>
              <a:t> </a:t>
            </a:r>
            <a:r>
              <a:rPr lang="nb-NO" dirty="0" err="1"/>
              <a:t>choose</a:t>
            </a:r>
            <a:r>
              <a:rPr lang="nb-NO" dirty="0"/>
              <a:t> </a:t>
            </a:r>
            <a:r>
              <a:rPr lang="nb-NO" dirty="0" err="1"/>
              <a:t>can</a:t>
            </a:r>
            <a:r>
              <a:rPr lang="nb-NO" dirty="0"/>
              <a:t> be </a:t>
            </a:r>
            <a:r>
              <a:rPr lang="nb-NO" dirty="0" err="1"/>
              <a:t>harmful</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83</a:t>
            </a:fld>
            <a:endParaRPr lang="en-US"/>
          </a:p>
        </p:txBody>
      </p:sp>
    </p:spTree>
    <p:extLst>
      <p:ext uri="{BB962C8B-B14F-4D97-AF65-F5344CB8AC3E}">
        <p14:creationId xmlns:p14="http://schemas.microsoft.com/office/powerpoint/2010/main" val="13811793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dirty="0" err="1"/>
              <a:t>Any</a:t>
            </a:r>
            <a:r>
              <a:rPr lang="nb-NO" dirty="0"/>
              <a:t> </a:t>
            </a:r>
            <a:r>
              <a:rPr lang="nb-NO" dirty="0" err="1"/>
              <a:t>metric</a:t>
            </a:r>
            <a:r>
              <a:rPr lang="nb-NO" dirty="0"/>
              <a:t> </a:t>
            </a:r>
            <a:r>
              <a:rPr lang="nb-NO" dirty="0" err="1"/>
              <a:t>can</a:t>
            </a:r>
            <a:r>
              <a:rPr lang="nb-NO" dirty="0"/>
              <a:t> be </a:t>
            </a:r>
            <a:r>
              <a:rPr lang="nb-NO" dirty="0" err="1"/>
              <a:t>abused</a:t>
            </a:r>
            <a:r>
              <a:rPr lang="nb-NO" dirty="0"/>
              <a:t>, </a:t>
            </a:r>
            <a:r>
              <a:rPr lang="nb-NO" dirty="0" err="1"/>
              <a:t>typically</a:t>
            </a:r>
            <a:r>
              <a:rPr lang="nb-NO" dirty="0"/>
              <a:t> by management.</a:t>
            </a:r>
          </a:p>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84</a:t>
            </a:fld>
            <a:endParaRPr lang="en-US"/>
          </a:p>
        </p:txBody>
      </p:sp>
    </p:spTree>
    <p:extLst>
      <p:ext uri="{BB962C8B-B14F-4D97-AF65-F5344CB8AC3E}">
        <p14:creationId xmlns:p14="http://schemas.microsoft.com/office/powerpoint/2010/main" val="30898063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Any</a:t>
            </a:r>
            <a:r>
              <a:rPr lang="nb-NO" dirty="0"/>
              <a:t> </a:t>
            </a:r>
            <a:r>
              <a:rPr lang="nb-NO" dirty="0" err="1"/>
              <a:t>metric</a:t>
            </a:r>
            <a:r>
              <a:rPr lang="nb-NO" dirty="0"/>
              <a:t> </a:t>
            </a:r>
            <a:r>
              <a:rPr lang="nb-NO" dirty="0" err="1"/>
              <a:t>can</a:t>
            </a:r>
            <a:r>
              <a:rPr lang="nb-NO" dirty="0"/>
              <a:t> be </a:t>
            </a:r>
            <a:r>
              <a:rPr lang="nb-NO" dirty="0" err="1"/>
              <a:t>gamed</a:t>
            </a:r>
            <a:r>
              <a:rPr lang="nb-NO" dirty="0"/>
              <a:t>, </a:t>
            </a:r>
            <a:r>
              <a:rPr lang="nb-NO" dirty="0" err="1"/>
              <a:t>typically</a:t>
            </a:r>
            <a:r>
              <a:rPr lang="nb-NO" dirty="0"/>
              <a:t> by </a:t>
            </a:r>
            <a:r>
              <a:rPr lang="nb-NO" dirty="0" err="1"/>
              <a:t>developers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85</a:t>
            </a:fld>
            <a:endParaRPr lang="en-US"/>
          </a:p>
        </p:txBody>
      </p:sp>
    </p:spTree>
    <p:extLst>
      <p:ext uri="{BB962C8B-B14F-4D97-AF65-F5344CB8AC3E}">
        <p14:creationId xmlns:p14="http://schemas.microsoft.com/office/powerpoint/2010/main" val="37136486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all </a:t>
            </a:r>
            <a:r>
              <a:rPr lang="nb-NO" dirty="0" err="1"/>
              <a:t>of</a:t>
            </a:r>
            <a:r>
              <a:rPr lang="nb-NO" dirty="0"/>
              <a:t> </a:t>
            </a:r>
            <a:r>
              <a:rPr lang="nb-NO" dirty="0" err="1"/>
              <a:t>these</a:t>
            </a:r>
            <a:r>
              <a:rPr lang="nb-NO" dirty="0"/>
              <a:t> </a:t>
            </a:r>
            <a:r>
              <a:rPr lang="nb-NO" dirty="0" err="1"/>
              <a:t>things</a:t>
            </a:r>
            <a:r>
              <a:rPr lang="nb-NO" dirty="0"/>
              <a:t> </a:t>
            </a:r>
            <a:r>
              <a:rPr lang="nb-NO" dirty="0" err="1"/>
              <a:t>are</a:t>
            </a:r>
            <a:r>
              <a:rPr lang="nb-NO" dirty="0"/>
              <a:t> </a:t>
            </a:r>
            <a:r>
              <a:rPr lang="nb-NO" dirty="0" err="1"/>
              <a:t>going</a:t>
            </a:r>
            <a:r>
              <a:rPr lang="nb-NO" dirty="0"/>
              <a:t> to </a:t>
            </a:r>
            <a:r>
              <a:rPr lang="nb-NO" dirty="0" err="1"/>
              <a:t>undermine</a:t>
            </a:r>
            <a:r>
              <a:rPr lang="nb-NO" dirty="0"/>
              <a:t> </a:t>
            </a:r>
            <a:r>
              <a:rPr lang="nb-NO" dirty="0" err="1"/>
              <a:t>the</a:t>
            </a:r>
            <a:r>
              <a:rPr lang="nb-NO" dirty="0"/>
              <a:t> </a:t>
            </a:r>
            <a:r>
              <a:rPr lang="nb-NO" dirty="0" err="1"/>
              <a:t>process</a:t>
            </a:r>
            <a:r>
              <a:rPr lang="nb-NO" dirty="0"/>
              <a:t> </a:t>
            </a:r>
            <a:r>
              <a:rPr lang="nb-NO" dirty="0" err="1"/>
              <a:t>of</a:t>
            </a:r>
            <a:r>
              <a:rPr lang="nb-NO" dirty="0"/>
              <a:t> </a:t>
            </a:r>
            <a:r>
              <a:rPr lang="nb-NO" dirty="0" err="1"/>
              <a:t>using</a:t>
            </a:r>
            <a:r>
              <a:rPr lang="nb-NO" dirty="0"/>
              <a:t> </a:t>
            </a:r>
            <a:r>
              <a:rPr lang="nb-NO" dirty="0" err="1"/>
              <a:t>these</a:t>
            </a:r>
            <a:r>
              <a:rPr lang="nb-NO" dirty="0"/>
              <a:t> </a:t>
            </a:r>
            <a:r>
              <a:rPr lang="nb-NO" dirty="0" err="1"/>
              <a:t>numbers</a:t>
            </a:r>
            <a:r>
              <a:rPr lang="nb-NO" dirty="0"/>
              <a:t> to guide a </a:t>
            </a:r>
            <a:r>
              <a:rPr lang="nb-NO" dirty="0" err="1"/>
              <a:t>healthy</a:t>
            </a:r>
            <a:r>
              <a:rPr lang="nb-NO" dirty="0"/>
              <a:t> </a:t>
            </a:r>
            <a:r>
              <a:rPr lang="nb-NO" dirty="0" err="1"/>
              <a:t>engineering</a:t>
            </a:r>
            <a:r>
              <a:rPr lang="nb-NO" dirty="0"/>
              <a:t> </a:t>
            </a:r>
            <a:r>
              <a:rPr lang="nb-NO" dirty="0" err="1"/>
              <a:t>process</a:t>
            </a:r>
            <a:r>
              <a:rPr lang="nb-NO" dirty="0"/>
              <a:t> or </a:t>
            </a:r>
            <a:r>
              <a:rPr lang="nb-NO" dirty="0" err="1"/>
              <a:t>structured</a:t>
            </a:r>
            <a:r>
              <a:rPr lang="nb-NO" dirty="0"/>
              <a:t> </a:t>
            </a:r>
            <a:r>
              <a:rPr lang="nb-NO" dirty="0" err="1"/>
              <a:t>improvement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86</a:t>
            </a:fld>
            <a:endParaRPr lang="en-US"/>
          </a:p>
        </p:txBody>
      </p:sp>
    </p:spTree>
    <p:extLst>
      <p:ext uri="{BB962C8B-B14F-4D97-AF65-F5344CB8AC3E}">
        <p14:creationId xmlns:p14="http://schemas.microsoft.com/office/powerpoint/2010/main" val="24078415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If </a:t>
            </a:r>
            <a:r>
              <a:rPr lang="nb-NO" dirty="0" err="1"/>
              <a:t>you’re</a:t>
            </a:r>
            <a:r>
              <a:rPr lang="nb-NO" dirty="0"/>
              <a:t> </a:t>
            </a:r>
            <a:r>
              <a:rPr lang="nb-NO" dirty="0" err="1"/>
              <a:t>going</a:t>
            </a:r>
            <a:r>
              <a:rPr lang="nb-NO" dirty="0"/>
              <a:t> to </a:t>
            </a:r>
            <a:r>
              <a:rPr lang="nb-NO" dirty="0" err="1"/>
              <a:t>use</a:t>
            </a:r>
            <a:r>
              <a:rPr lang="nb-NO" dirty="0"/>
              <a:t> </a:t>
            </a:r>
            <a:r>
              <a:rPr lang="nb-NO" dirty="0" err="1"/>
              <a:t>metrics</a:t>
            </a:r>
            <a:r>
              <a:rPr lang="nb-NO" dirty="0"/>
              <a:t>, </a:t>
            </a:r>
            <a:r>
              <a:rPr lang="nb-NO" dirty="0" err="1"/>
              <a:t>you</a:t>
            </a:r>
            <a:r>
              <a:rPr lang="nb-NO" dirty="0"/>
              <a:t> </a:t>
            </a:r>
            <a:r>
              <a:rPr lang="nb-NO" dirty="0" err="1"/>
              <a:t>need</a:t>
            </a:r>
            <a:r>
              <a:rPr lang="nb-NO" dirty="0"/>
              <a:t> trust in </a:t>
            </a:r>
            <a:r>
              <a:rPr lang="nb-NO" dirty="0" err="1"/>
              <a:t>the</a:t>
            </a:r>
            <a:r>
              <a:rPr lang="nb-NO" dirty="0"/>
              <a:t> </a:t>
            </a:r>
            <a:r>
              <a:rPr lang="nb-NO" dirty="0" err="1"/>
              <a:t>organization</a:t>
            </a:r>
            <a:r>
              <a:rPr lang="nb-NO" dirty="0"/>
              <a:t>, </a:t>
            </a:r>
            <a:r>
              <a:rPr lang="nb-NO" dirty="0" err="1"/>
              <a:t>especially</a:t>
            </a:r>
            <a:r>
              <a:rPr lang="nb-NO" dirty="0"/>
              <a:t> </a:t>
            </a:r>
            <a:r>
              <a:rPr lang="nb-NO" dirty="0" err="1"/>
              <a:t>between</a:t>
            </a:r>
            <a:r>
              <a:rPr lang="nb-NO" dirty="0"/>
              <a:t> </a:t>
            </a:r>
            <a:r>
              <a:rPr lang="nb-NO" dirty="0" err="1"/>
              <a:t>people</a:t>
            </a:r>
            <a:r>
              <a:rPr lang="nb-NO" dirty="0"/>
              <a:t> in different </a:t>
            </a:r>
            <a:r>
              <a:rPr lang="nb-NO" dirty="0" err="1"/>
              <a:t>roles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87</a:t>
            </a:fld>
            <a:endParaRPr lang="en-US"/>
          </a:p>
        </p:txBody>
      </p:sp>
    </p:spTree>
    <p:extLst>
      <p:ext uri="{BB962C8B-B14F-4D97-AF65-F5344CB8AC3E}">
        <p14:creationId xmlns:p14="http://schemas.microsoft.com/office/powerpoint/2010/main" val="33259056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When</a:t>
            </a:r>
            <a:r>
              <a:rPr lang="nb-NO" dirty="0"/>
              <a:t> </a:t>
            </a:r>
            <a:r>
              <a:rPr lang="nb-NO" dirty="0" err="1"/>
              <a:t>we</a:t>
            </a:r>
            <a:r>
              <a:rPr lang="nb-NO" dirty="0"/>
              <a:t> </a:t>
            </a:r>
            <a:r>
              <a:rPr lang="nb-NO" dirty="0" err="1"/>
              <a:t>started</a:t>
            </a:r>
            <a:r>
              <a:rPr lang="nb-NO" dirty="0"/>
              <a:t> </a:t>
            </a:r>
            <a:r>
              <a:rPr lang="nb-NO" dirty="0" err="1"/>
              <a:t>this</a:t>
            </a:r>
            <a:r>
              <a:rPr lang="nb-NO" dirty="0"/>
              <a:t> </a:t>
            </a:r>
            <a:r>
              <a:rPr lang="nb-NO" dirty="0" err="1"/>
              <a:t>process</a:t>
            </a:r>
            <a:r>
              <a:rPr lang="nb-NO" dirty="0"/>
              <a:t> </a:t>
            </a:r>
            <a:r>
              <a:rPr lang="nb-NO" dirty="0" err="1"/>
              <a:t>of</a:t>
            </a:r>
            <a:r>
              <a:rPr lang="nb-NO" dirty="0"/>
              <a:t> </a:t>
            </a:r>
            <a:r>
              <a:rPr lang="nb-NO" dirty="0" err="1"/>
              <a:t>defining</a:t>
            </a:r>
            <a:r>
              <a:rPr lang="nb-NO" dirty="0"/>
              <a:t> </a:t>
            </a:r>
            <a:r>
              <a:rPr lang="nb-NO" dirty="0" err="1"/>
              <a:t>SLO’s</a:t>
            </a:r>
            <a:r>
              <a:rPr lang="nb-NO" dirty="0"/>
              <a:t>, it </a:t>
            </a:r>
            <a:r>
              <a:rPr lang="nb-NO" dirty="0" err="1"/>
              <a:t>was</a:t>
            </a:r>
            <a:r>
              <a:rPr lang="nb-NO" dirty="0"/>
              <a:t> a </a:t>
            </a:r>
            <a:r>
              <a:rPr lang="nb-NO" dirty="0" err="1"/>
              <a:t>bottom</a:t>
            </a:r>
            <a:r>
              <a:rPr lang="nb-NO" dirty="0"/>
              <a:t>-up </a:t>
            </a:r>
            <a:r>
              <a:rPr lang="nb-NO" dirty="0" err="1"/>
              <a:t>process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88</a:t>
            </a:fld>
            <a:endParaRPr lang="en-US"/>
          </a:p>
        </p:txBody>
      </p:sp>
    </p:spTree>
    <p:extLst>
      <p:ext uri="{BB962C8B-B14F-4D97-AF65-F5344CB8AC3E}">
        <p14:creationId xmlns:p14="http://schemas.microsoft.com/office/powerpoint/2010/main" val="41415426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 </a:t>
            </a:r>
            <a:r>
              <a:rPr lang="nb-NO" dirty="0" err="1"/>
              <a:t>was</a:t>
            </a:r>
            <a:r>
              <a:rPr lang="nb-NO" dirty="0"/>
              <a:t> </a:t>
            </a:r>
            <a:r>
              <a:rPr lang="nb-NO" dirty="0" err="1"/>
              <a:t>self-imposed</a:t>
            </a:r>
            <a:r>
              <a:rPr lang="nb-NO" dirty="0"/>
              <a:t> by </a:t>
            </a:r>
            <a:r>
              <a:rPr lang="nb-NO" dirty="0" err="1"/>
              <a:t>the</a:t>
            </a:r>
            <a:r>
              <a:rPr lang="nb-NO" dirty="0"/>
              <a:t> team.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89</a:t>
            </a:fld>
            <a:endParaRPr lang="en-US"/>
          </a:p>
        </p:txBody>
      </p:sp>
    </p:spTree>
    <p:extLst>
      <p:ext uri="{BB962C8B-B14F-4D97-AF65-F5344CB8AC3E}">
        <p14:creationId xmlns:p14="http://schemas.microsoft.com/office/powerpoint/2010/main" val="173096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I’m</a:t>
            </a:r>
            <a:r>
              <a:rPr lang="nb-NO" dirty="0"/>
              <a:t> </a:t>
            </a:r>
            <a:r>
              <a:rPr lang="nb-NO" dirty="0" err="1"/>
              <a:t>going</a:t>
            </a:r>
            <a:r>
              <a:rPr lang="nb-NO" dirty="0"/>
              <a:t> to talk </a:t>
            </a:r>
            <a:r>
              <a:rPr lang="nb-NO" dirty="0" err="1"/>
              <a:t>about</a:t>
            </a:r>
            <a:r>
              <a:rPr lang="nb-NO" dirty="0"/>
              <a:t> </a:t>
            </a:r>
            <a:r>
              <a:rPr lang="nb-NO" dirty="0" err="1"/>
              <a:t>today</a:t>
            </a:r>
            <a:r>
              <a:rPr lang="nb-NO" dirty="0"/>
              <a:t> is </a:t>
            </a:r>
            <a:r>
              <a:rPr lang="nb-NO" dirty="0" err="1"/>
              <a:t>this</a:t>
            </a:r>
            <a:r>
              <a:rPr lang="nb-NO" dirty="0"/>
              <a:t>. First, </a:t>
            </a:r>
            <a:r>
              <a:rPr lang="nb-NO" dirty="0" err="1"/>
              <a:t>we’ll</a:t>
            </a:r>
            <a:r>
              <a:rPr lang="nb-NO" dirty="0"/>
              <a:t> </a:t>
            </a:r>
            <a:r>
              <a:rPr lang="nb-NO" dirty="0" err="1"/>
              <a:t>look</a:t>
            </a:r>
            <a:r>
              <a:rPr lang="nb-NO" dirty="0"/>
              <a:t> a </a:t>
            </a:r>
            <a:r>
              <a:rPr lang="nb-NO" dirty="0" err="1"/>
              <a:t>little</a:t>
            </a:r>
            <a:r>
              <a:rPr lang="nb-NO" dirty="0"/>
              <a:t> bit at </a:t>
            </a:r>
            <a:r>
              <a:rPr lang="nb-NO" dirty="0" err="1"/>
              <a:t>the</a:t>
            </a:r>
            <a:r>
              <a:rPr lang="nb-NO" dirty="0"/>
              <a:t> NRK TV service </a:t>
            </a:r>
            <a:r>
              <a:rPr lang="nb-NO" dirty="0" err="1"/>
              <a:t>itself</a:t>
            </a:r>
            <a:r>
              <a:rPr lang="nb-NO" dirty="0"/>
              <a:t>, </a:t>
            </a:r>
            <a:r>
              <a:rPr lang="nb-NO" dirty="0" err="1"/>
              <a:t>because</a:t>
            </a:r>
            <a:r>
              <a:rPr lang="nb-NO" dirty="0"/>
              <a:t> </a:t>
            </a:r>
            <a:r>
              <a:rPr lang="nb-NO" dirty="0" err="1"/>
              <a:t>you</a:t>
            </a:r>
            <a:r>
              <a:rPr lang="nb-NO" dirty="0"/>
              <a:t> </a:t>
            </a:r>
            <a:r>
              <a:rPr lang="nb-NO" dirty="0" err="1"/>
              <a:t>can’t</a:t>
            </a:r>
            <a:r>
              <a:rPr lang="nb-NO" dirty="0"/>
              <a:t> </a:t>
            </a:r>
            <a:r>
              <a:rPr lang="nb-NO" dirty="0" err="1"/>
              <a:t>expect</a:t>
            </a:r>
            <a:r>
              <a:rPr lang="nb-NO" dirty="0"/>
              <a:t> to </a:t>
            </a:r>
            <a:r>
              <a:rPr lang="nb-NO" dirty="0" err="1"/>
              <a:t>build</a:t>
            </a:r>
            <a:r>
              <a:rPr lang="nb-NO" dirty="0"/>
              <a:t> a reliable service </a:t>
            </a:r>
            <a:r>
              <a:rPr lang="nb-NO" dirty="0" err="1"/>
              <a:t>if</a:t>
            </a:r>
            <a:r>
              <a:rPr lang="nb-NO" dirty="0"/>
              <a:t> </a:t>
            </a:r>
            <a:r>
              <a:rPr lang="nb-NO" dirty="0" err="1"/>
              <a:t>you</a:t>
            </a:r>
            <a:r>
              <a:rPr lang="nb-NO" dirty="0"/>
              <a:t> </a:t>
            </a:r>
            <a:r>
              <a:rPr lang="nb-NO" dirty="0" err="1"/>
              <a:t>don’t</a:t>
            </a:r>
            <a:r>
              <a:rPr lang="nb-NO" dirty="0"/>
              <a:t> </a:t>
            </a:r>
            <a:r>
              <a:rPr lang="nb-NO" dirty="0" err="1"/>
              <a:t>think</a:t>
            </a:r>
            <a:r>
              <a:rPr lang="nb-NO" dirty="0"/>
              <a:t> </a:t>
            </a:r>
            <a:r>
              <a:rPr lang="nb-NO" dirty="0" err="1"/>
              <a:t>about</a:t>
            </a:r>
            <a:r>
              <a:rPr lang="nb-NO" dirty="0"/>
              <a:t> </a:t>
            </a:r>
            <a:r>
              <a:rPr lang="nb-NO" dirty="0" err="1"/>
              <a:t>what</a:t>
            </a:r>
            <a:r>
              <a:rPr lang="nb-NO" dirty="0"/>
              <a:t> </a:t>
            </a:r>
            <a:r>
              <a:rPr lang="nb-NO" dirty="0" err="1"/>
              <a:t>the</a:t>
            </a:r>
            <a:r>
              <a:rPr lang="nb-NO" dirty="0"/>
              <a:t> service is.</a:t>
            </a:r>
          </a:p>
          <a:p>
            <a:r>
              <a:rPr lang="nb-NO" dirty="0" err="1"/>
              <a:t>Then</a:t>
            </a:r>
            <a:r>
              <a:rPr lang="nb-NO" dirty="0"/>
              <a:t> </a:t>
            </a:r>
            <a:r>
              <a:rPr lang="nb-NO" dirty="0" err="1"/>
              <a:t>we’ll</a:t>
            </a:r>
            <a:r>
              <a:rPr lang="nb-NO" dirty="0"/>
              <a:t> talk </a:t>
            </a:r>
            <a:r>
              <a:rPr lang="nb-NO" dirty="0" err="1"/>
              <a:t>about</a:t>
            </a:r>
            <a:r>
              <a:rPr lang="nb-NO" dirty="0"/>
              <a:t> </a:t>
            </a:r>
            <a:r>
              <a:rPr lang="nb-NO" dirty="0" err="1"/>
              <a:t>what</a:t>
            </a:r>
            <a:r>
              <a:rPr lang="nb-NO" dirty="0"/>
              <a:t> </a:t>
            </a:r>
            <a:r>
              <a:rPr lang="nb-NO" dirty="0" err="1"/>
              <a:t>reliability</a:t>
            </a:r>
            <a:r>
              <a:rPr lang="nb-NO" dirty="0"/>
              <a:t> </a:t>
            </a:r>
            <a:r>
              <a:rPr lang="nb-NO" dirty="0" err="1"/>
              <a:t>means</a:t>
            </a:r>
            <a:r>
              <a:rPr lang="nb-NO" dirty="0"/>
              <a:t> and </a:t>
            </a:r>
            <a:r>
              <a:rPr lang="nb-NO" dirty="0" err="1"/>
              <a:t>how</a:t>
            </a:r>
            <a:r>
              <a:rPr lang="nb-NO" dirty="0"/>
              <a:t> </a:t>
            </a:r>
            <a:r>
              <a:rPr lang="nb-NO" dirty="0" err="1"/>
              <a:t>we</a:t>
            </a:r>
            <a:r>
              <a:rPr lang="nb-NO" dirty="0"/>
              <a:t> </a:t>
            </a:r>
            <a:r>
              <a:rPr lang="nb-NO" dirty="0" err="1"/>
              <a:t>can</a:t>
            </a:r>
            <a:r>
              <a:rPr lang="nb-NO" dirty="0"/>
              <a:t> </a:t>
            </a:r>
            <a:r>
              <a:rPr lang="nb-NO" dirty="0" err="1"/>
              <a:t>take</a:t>
            </a:r>
            <a:r>
              <a:rPr lang="nb-NO" dirty="0"/>
              <a:t> </a:t>
            </a:r>
            <a:r>
              <a:rPr lang="nb-NO" dirty="0" err="1"/>
              <a:t>that</a:t>
            </a:r>
            <a:r>
              <a:rPr lang="nb-NO" dirty="0"/>
              <a:t> </a:t>
            </a:r>
            <a:r>
              <a:rPr lang="nb-NO" dirty="0" err="1"/>
              <a:t>abstract</a:t>
            </a:r>
            <a:r>
              <a:rPr lang="nb-NO" dirty="0"/>
              <a:t> </a:t>
            </a:r>
            <a:r>
              <a:rPr lang="nb-NO" dirty="0" err="1"/>
              <a:t>notion</a:t>
            </a:r>
            <a:r>
              <a:rPr lang="nb-NO" dirty="0"/>
              <a:t> and turn it </a:t>
            </a:r>
            <a:r>
              <a:rPr lang="nb-NO" dirty="0" err="1"/>
              <a:t>into</a:t>
            </a:r>
            <a:r>
              <a:rPr lang="nb-NO" dirty="0"/>
              <a:t> </a:t>
            </a:r>
            <a:r>
              <a:rPr lang="nb-NO" dirty="0" err="1"/>
              <a:t>something</a:t>
            </a:r>
            <a:r>
              <a:rPr lang="nb-NO" dirty="0"/>
              <a:t> </a:t>
            </a:r>
            <a:r>
              <a:rPr lang="nb-NO" dirty="0" err="1"/>
              <a:t>concrete</a:t>
            </a:r>
            <a:r>
              <a:rPr lang="nb-NO" dirty="0"/>
              <a:t> and </a:t>
            </a:r>
            <a:r>
              <a:rPr lang="nb-NO" dirty="0" err="1"/>
              <a:t>actionable</a:t>
            </a:r>
            <a:r>
              <a:rPr lang="nb-NO" dirty="0"/>
              <a:t>.</a:t>
            </a:r>
          </a:p>
          <a:p>
            <a:r>
              <a:rPr lang="nb-NO" dirty="0" err="1"/>
              <a:t>That’s</a:t>
            </a:r>
            <a:r>
              <a:rPr lang="nb-NO" dirty="0"/>
              <a:t> </a:t>
            </a:r>
            <a:r>
              <a:rPr lang="nb-NO" dirty="0" err="1"/>
              <a:t>going</a:t>
            </a:r>
            <a:r>
              <a:rPr lang="nb-NO" dirty="0"/>
              <a:t> to lead </a:t>
            </a:r>
            <a:r>
              <a:rPr lang="nb-NO" dirty="0" err="1"/>
              <a:t>us</a:t>
            </a:r>
            <a:r>
              <a:rPr lang="nb-NO" dirty="0"/>
              <a:t> </a:t>
            </a:r>
            <a:r>
              <a:rPr lang="nb-NO" dirty="0" err="1"/>
              <a:t>towards</a:t>
            </a:r>
            <a:r>
              <a:rPr lang="nb-NO" dirty="0"/>
              <a:t> a </a:t>
            </a:r>
            <a:r>
              <a:rPr lang="nb-NO" dirty="0" err="1"/>
              <a:t>process</a:t>
            </a:r>
            <a:r>
              <a:rPr lang="nb-NO" dirty="0"/>
              <a:t> </a:t>
            </a:r>
            <a:r>
              <a:rPr lang="nb-NO" dirty="0" err="1"/>
              <a:t>of</a:t>
            </a:r>
            <a:r>
              <a:rPr lang="nb-NO" dirty="0"/>
              <a:t> </a:t>
            </a:r>
            <a:r>
              <a:rPr lang="nb-NO" dirty="0" err="1"/>
              <a:t>reliability</a:t>
            </a:r>
            <a:r>
              <a:rPr lang="nb-NO" dirty="0"/>
              <a:t> </a:t>
            </a:r>
            <a:r>
              <a:rPr lang="nb-NO" dirty="0" err="1"/>
              <a:t>engineering</a:t>
            </a:r>
            <a:r>
              <a:rPr lang="nb-NO" dirty="0"/>
              <a:t>. </a:t>
            </a:r>
            <a:r>
              <a:rPr lang="nb-NO" dirty="0" err="1"/>
              <a:t>We</a:t>
            </a:r>
            <a:r>
              <a:rPr lang="nb-NO" dirty="0"/>
              <a:t> </a:t>
            </a:r>
            <a:r>
              <a:rPr lang="nb-NO" dirty="0" err="1"/>
              <a:t>want</a:t>
            </a:r>
            <a:r>
              <a:rPr lang="nb-NO" dirty="0"/>
              <a:t> to be </a:t>
            </a:r>
            <a:r>
              <a:rPr lang="nb-NO" dirty="0" err="1"/>
              <a:t>able</a:t>
            </a:r>
            <a:r>
              <a:rPr lang="nb-NO" dirty="0"/>
              <a:t> to </a:t>
            </a:r>
            <a:r>
              <a:rPr lang="nb-NO" dirty="0" err="1"/>
              <a:t>build</a:t>
            </a:r>
            <a:r>
              <a:rPr lang="nb-NO" dirty="0"/>
              <a:t> </a:t>
            </a:r>
            <a:r>
              <a:rPr lang="nb-NO" dirty="0" err="1"/>
              <a:t>reliability</a:t>
            </a:r>
            <a:r>
              <a:rPr lang="nb-NO" dirty="0"/>
              <a:t> in a </a:t>
            </a:r>
            <a:r>
              <a:rPr lang="nb-NO" dirty="0" err="1"/>
              <a:t>deliberate</a:t>
            </a:r>
            <a:r>
              <a:rPr lang="nb-NO" dirty="0"/>
              <a:t> </a:t>
            </a:r>
            <a:r>
              <a:rPr lang="nb-NO" dirty="0" err="1"/>
              <a:t>process</a:t>
            </a:r>
            <a:r>
              <a:rPr lang="nb-NO" dirty="0"/>
              <a:t>.</a:t>
            </a:r>
          </a:p>
          <a:p>
            <a:r>
              <a:rPr lang="nb-NO" dirty="0"/>
              <a:t>And </a:t>
            </a:r>
            <a:r>
              <a:rPr lang="nb-NO" dirty="0" err="1"/>
              <a:t>then</a:t>
            </a:r>
            <a:r>
              <a:rPr lang="nb-NO" dirty="0"/>
              <a:t> </a:t>
            </a:r>
            <a:r>
              <a:rPr lang="nb-NO" dirty="0" err="1"/>
              <a:t>we’ll</a:t>
            </a:r>
            <a:r>
              <a:rPr lang="nb-NO" dirty="0"/>
              <a:t> </a:t>
            </a:r>
            <a:r>
              <a:rPr lang="nb-NO" dirty="0" err="1"/>
              <a:t>see</a:t>
            </a:r>
            <a:r>
              <a:rPr lang="nb-NO" dirty="0"/>
              <a:t> </a:t>
            </a:r>
            <a:r>
              <a:rPr lang="nb-NO" dirty="0" err="1"/>
              <a:t>how</a:t>
            </a:r>
            <a:r>
              <a:rPr lang="nb-NO" dirty="0"/>
              <a:t> </a:t>
            </a:r>
            <a:r>
              <a:rPr lang="nb-NO" dirty="0" err="1"/>
              <a:t>we</a:t>
            </a:r>
            <a:r>
              <a:rPr lang="nb-NO" dirty="0"/>
              <a:t> </a:t>
            </a:r>
            <a:r>
              <a:rPr lang="nb-NO" dirty="0" err="1"/>
              <a:t>use</a:t>
            </a:r>
            <a:r>
              <a:rPr lang="nb-NO" dirty="0"/>
              <a:t> stress tests as a part </a:t>
            </a:r>
            <a:r>
              <a:rPr lang="nb-NO" dirty="0" err="1"/>
              <a:t>of</a:t>
            </a:r>
            <a:r>
              <a:rPr lang="nb-NO" dirty="0"/>
              <a:t> </a:t>
            </a:r>
            <a:r>
              <a:rPr lang="nb-NO" dirty="0" err="1"/>
              <a:t>that</a:t>
            </a:r>
            <a:r>
              <a:rPr lang="nb-NO" dirty="0"/>
              <a:t> </a:t>
            </a:r>
            <a:r>
              <a:rPr lang="nb-NO" dirty="0" err="1"/>
              <a:t>process</a:t>
            </a:r>
            <a:r>
              <a:rPr lang="nb-NO" dirty="0"/>
              <a:t>, to </a:t>
            </a:r>
            <a:r>
              <a:rPr lang="nb-NO" dirty="0" err="1"/>
              <a:t>verify</a:t>
            </a:r>
            <a:r>
              <a:rPr lang="nb-NO" dirty="0"/>
              <a:t> </a:t>
            </a:r>
            <a:r>
              <a:rPr lang="nb-NO" dirty="0" err="1"/>
              <a:t>that</a:t>
            </a:r>
            <a:r>
              <a:rPr lang="nb-NO" dirty="0"/>
              <a:t> </a:t>
            </a:r>
            <a:r>
              <a:rPr lang="nb-NO" dirty="0" err="1"/>
              <a:t>we</a:t>
            </a:r>
            <a:r>
              <a:rPr lang="nb-NO" dirty="0"/>
              <a:t> </a:t>
            </a:r>
            <a:r>
              <a:rPr lang="nb-NO" dirty="0" err="1"/>
              <a:t>reach</a:t>
            </a:r>
            <a:r>
              <a:rPr lang="nb-NO" dirty="0"/>
              <a:t> </a:t>
            </a:r>
            <a:r>
              <a:rPr lang="nb-NO" dirty="0" err="1"/>
              <a:t>our</a:t>
            </a:r>
            <a:r>
              <a:rPr lang="nb-NO" dirty="0"/>
              <a:t> </a:t>
            </a:r>
            <a:r>
              <a:rPr lang="nb-NO" dirty="0" err="1"/>
              <a:t>reliability</a:t>
            </a:r>
            <a:r>
              <a:rPr lang="nb-NO" dirty="0"/>
              <a:t> goals. </a:t>
            </a:r>
          </a:p>
          <a:p>
            <a:r>
              <a:rPr lang="nb-NO" dirty="0"/>
              <a:t>And </a:t>
            </a:r>
            <a:r>
              <a:rPr lang="nb-NO" dirty="0" err="1"/>
              <a:t>we’ll</a:t>
            </a:r>
            <a:r>
              <a:rPr lang="nb-NO" dirty="0"/>
              <a:t> </a:t>
            </a:r>
            <a:r>
              <a:rPr lang="nb-NO" dirty="0" err="1"/>
              <a:t>discuss</a:t>
            </a:r>
            <a:r>
              <a:rPr lang="nb-NO" dirty="0"/>
              <a:t> </a:t>
            </a:r>
            <a:r>
              <a:rPr lang="nb-NO" dirty="0" err="1"/>
              <a:t>some</a:t>
            </a:r>
            <a:r>
              <a:rPr lang="nb-NO" dirty="0"/>
              <a:t> </a:t>
            </a:r>
            <a:r>
              <a:rPr lang="nb-NO" dirty="0" err="1"/>
              <a:t>of</a:t>
            </a:r>
            <a:r>
              <a:rPr lang="nb-NO" dirty="0"/>
              <a:t> </a:t>
            </a:r>
            <a:r>
              <a:rPr lang="nb-NO" dirty="0" err="1"/>
              <a:t>the</a:t>
            </a:r>
            <a:r>
              <a:rPr lang="nb-NO" dirty="0"/>
              <a:t> </a:t>
            </a:r>
            <a:r>
              <a:rPr lang="nb-NO" dirty="0" err="1"/>
              <a:t>tools</a:t>
            </a:r>
            <a:r>
              <a:rPr lang="nb-NO" dirty="0"/>
              <a:t> and </a:t>
            </a:r>
            <a:r>
              <a:rPr lang="nb-NO" dirty="0" err="1"/>
              <a:t>techniques</a:t>
            </a:r>
            <a:r>
              <a:rPr lang="nb-NO" dirty="0"/>
              <a:t> </a:t>
            </a:r>
            <a:r>
              <a:rPr lang="nb-NO" dirty="0" err="1"/>
              <a:t>we</a:t>
            </a:r>
            <a:r>
              <a:rPr lang="nb-NO" dirty="0"/>
              <a:t> </a:t>
            </a:r>
            <a:r>
              <a:rPr lang="nb-NO" dirty="0" err="1"/>
              <a:t>use</a:t>
            </a:r>
            <a:r>
              <a:rPr lang="nb-NO" dirty="0"/>
              <a:t> for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a:t>
            </a:fld>
            <a:endParaRPr lang="en-US"/>
          </a:p>
        </p:txBody>
      </p:sp>
    </p:spTree>
    <p:extLst>
      <p:ext uri="{BB962C8B-B14F-4D97-AF65-F5344CB8AC3E}">
        <p14:creationId xmlns:p14="http://schemas.microsoft.com/office/powerpoint/2010/main" val="38740467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 </a:t>
            </a:r>
            <a:r>
              <a:rPr lang="nb-NO" dirty="0" err="1"/>
              <a:t>was</a:t>
            </a:r>
            <a:r>
              <a:rPr lang="nb-NO" dirty="0"/>
              <a:t> </a:t>
            </a:r>
            <a:r>
              <a:rPr lang="nb-NO" dirty="0" err="1"/>
              <a:t>defined</a:t>
            </a:r>
            <a:r>
              <a:rPr lang="nb-NO" dirty="0"/>
              <a:t> by </a:t>
            </a:r>
            <a:r>
              <a:rPr lang="nb-NO" dirty="0" err="1"/>
              <a:t>the</a:t>
            </a:r>
            <a:r>
              <a:rPr lang="nb-NO" dirty="0"/>
              <a:t> team.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90</a:t>
            </a:fld>
            <a:endParaRPr lang="en-US"/>
          </a:p>
        </p:txBody>
      </p:sp>
    </p:spTree>
    <p:extLst>
      <p:ext uri="{BB962C8B-B14F-4D97-AF65-F5344CB8AC3E}">
        <p14:creationId xmlns:p14="http://schemas.microsoft.com/office/powerpoint/2010/main" val="41328549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dirty="0"/>
              <a:t>It </a:t>
            </a:r>
            <a:r>
              <a:rPr lang="nb-NO" dirty="0" err="1"/>
              <a:t>was</a:t>
            </a:r>
            <a:r>
              <a:rPr lang="nb-NO" dirty="0"/>
              <a:t> </a:t>
            </a:r>
            <a:r>
              <a:rPr lang="nb-NO" dirty="0" err="1"/>
              <a:t>owned</a:t>
            </a:r>
            <a:r>
              <a:rPr lang="nb-NO" dirty="0"/>
              <a:t> by </a:t>
            </a:r>
            <a:r>
              <a:rPr lang="nb-NO" dirty="0" err="1"/>
              <a:t>the</a:t>
            </a:r>
            <a:r>
              <a:rPr lang="nb-NO" dirty="0"/>
              <a:t> team.</a:t>
            </a:r>
          </a:p>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91</a:t>
            </a:fld>
            <a:endParaRPr lang="en-US"/>
          </a:p>
        </p:txBody>
      </p:sp>
    </p:spTree>
    <p:extLst>
      <p:ext uri="{BB962C8B-B14F-4D97-AF65-F5344CB8AC3E}">
        <p14:creationId xmlns:p14="http://schemas.microsoft.com/office/powerpoint/2010/main" val="9124685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definitely</a:t>
            </a:r>
            <a:r>
              <a:rPr lang="nb-NO" dirty="0"/>
              <a:t> </a:t>
            </a:r>
            <a:r>
              <a:rPr lang="nb-NO" dirty="0" err="1"/>
              <a:t>don’t</a:t>
            </a:r>
            <a:r>
              <a:rPr lang="nb-NO" dirty="0"/>
              <a:t> </a:t>
            </a:r>
            <a:r>
              <a:rPr lang="nb-NO" dirty="0" err="1"/>
              <a:t>want</a:t>
            </a:r>
            <a:r>
              <a:rPr lang="nb-NO" dirty="0"/>
              <a:t> to </a:t>
            </a:r>
            <a:r>
              <a:rPr lang="nb-NO" dirty="0" err="1"/>
              <a:t>associate</a:t>
            </a:r>
            <a:r>
              <a:rPr lang="nb-NO" dirty="0"/>
              <a:t> </a:t>
            </a:r>
            <a:r>
              <a:rPr lang="nb-NO" dirty="0" err="1"/>
              <a:t>rewards</a:t>
            </a:r>
            <a:r>
              <a:rPr lang="nb-NO" dirty="0"/>
              <a:t> </a:t>
            </a:r>
            <a:r>
              <a:rPr lang="nb-NO" dirty="0" err="1"/>
              <a:t>with</a:t>
            </a:r>
            <a:r>
              <a:rPr lang="nb-NO" dirty="0"/>
              <a:t> </a:t>
            </a:r>
            <a:r>
              <a:rPr lang="nb-NO" dirty="0" err="1"/>
              <a:t>reaching</a:t>
            </a:r>
            <a:r>
              <a:rPr lang="nb-NO" dirty="0"/>
              <a:t> </a:t>
            </a:r>
            <a:r>
              <a:rPr lang="nb-NO" dirty="0" err="1"/>
              <a:t>your</a:t>
            </a:r>
            <a:r>
              <a:rPr lang="nb-NO" dirty="0"/>
              <a:t> SLO. </a:t>
            </a:r>
            <a:r>
              <a:rPr lang="nb-NO" dirty="0" err="1"/>
              <a:t>That’s</a:t>
            </a:r>
            <a:r>
              <a:rPr lang="nb-NO" dirty="0"/>
              <a:t> not </a:t>
            </a:r>
            <a:r>
              <a:rPr lang="nb-NO" dirty="0" err="1"/>
              <a:t>the</a:t>
            </a:r>
            <a:r>
              <a:rPr lang="nb-NO" dirty="0"/>
              <a:t> purpose </a:t>
            </a:r>
            <a:r>
              <a:rPr lang="nb-NO" dirty="0" err="1"/>
              <a:t>of</a:t>
            </a:r>
            <a:r>
              <a:rPr lang="nb-NO" dirty="0"/>
              <a:t> an SLO.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92</a:t>
            </a:fld>
            <a:endParaRPr lang="en-US"/>
          </a:p>
        </p:txBody>
      </p:sp>
    </p:spTree>
    <p:extLst>
      <p:ext uri="{BB962C8B-B14F-4D97-AF65-F5344CB8AC3E}">
        <p14:creationId xmlns:p14="http://schemas.microsoft.com/office/powerpoint/2010/main" val="2670647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you</a:t>
            </a:r>
            <a:r>
              <a:rPr lang="nb-NO" dirty="0"/>
              <a:t> </a:t>
            </a:r>
            <a:r>
              <a:rPr lang="nb-NO" dirty="0" err="1"/>
              <a:t>don’t</a:t>
            </a:r>
            <a:r>
              <a:rPr lang="nb-NO" dirty="0"/>
              <a:t> </a:t>
            </a:r>
            <a:r>
              <a:rPr lang="nb-NO" dirty="0" err="1"/>
              <a:t>want</a:t>
            </a:r>
            <a:r>
              <a:rPr lang="nb-NO" dirty="0"/>
              <a:t> teams </a:t>
            </a:r>
            <a:r>
              <a:rPr lang="nb-NO" dirty="0" err="1"/>
              <a:t>competing</a:t>
            </a:r>
            <a:r>
              <a:rPr lang="nb-NO" dirty="0"/>
              <a:t> to </a:t>
            </a:r>
            <a:r>
              <a:rPr lang="nb-NO" dirty="0" err="1"/>
              <a:t>reach</a:t>
            </a:r>
            <a:r>
              <a:rPr lang="nb-NO" dirty="0"/>
              <a:t> </a:t>
            </a:r>
            <a:r>
              <a:rPr lang="nb-NO" dirty="0" err="1"/>
              <a:t>the</a:t>
            </a:r>
            <a:r>
              <a:rPr lang="nb-NO" dirty="0"/>
              <a:t> most </a:t>
            </a:r>
            <a:r>
              <a:rPr lang="nb-NO" dirty="0" err="1"/>
              <a:t>ambitious</a:t>
            </a:r>
            <a:r>
              <a:rPr lang="nb-NO" dirty="0"/>
              <a:t> </a:t>
            </a:r>
            <a:r>
              <a:rPr lang="nb-NO" dirty="0" err="1"/>
              <a:t>SLO’s</a:t>
            </a:r>
            <a:r>
              <a:rPr lang="nb-NO" dirty="0"/>
              <a:t>, </a:t>
            </a:r>
            <a:r>
              <a:rPr lang="nb-NO" dirty="0" err="1"/>
              <a:t>because</a:t>
            </a:r>
            <a:r>
              <a:rPr lang="nb-NO" dirty="0"/>
              <a:t> </a:t>
            </a:r>
            <a:r>
              <a:rPr lang="nb-NO" dirty="0" err="1"/>
              <a:t>that</a:t>
            </a:r>
            <a:r>
              <a:rPr lang="nb-NO" dirty="0"/>
              <a:t> </a:t>
            </a:r>
            <a:r>
              <a:rPr lang="nb-NO" dirty="0" err="1"/>
              <a:t>means</a:t>
            </a:r>
            <a:r>
              <a:rPr lang="nb-NO" dirty="0"/>
              <a:t> </a:t>
            </a:r>
            <a:r>
              <a:rPr lang="nb-NO" dirty="0" err="1"/>
              <a:t>that</a:t>
            </a:r>
            <a:r>
              <a:rPr lang="nb-NO" dirty="0"/>
              <a:t> </a:t>
            </a:r>
            <a:r>
              <a:rPr lang="nb-NO" dirty="0" err="1"/>
              <a:t>you</a:t>
            </a:r>
            <a:r>
              <a:rPr lang="nb-NO" dirty="0"/>
              <a:t> </a:t>
            </a:r>
            <a:r>
              <a:rPr lang="nb-NO" dirty="0" err="1"/>
              <a:t>don’t</a:t>
            </a:r>
            <a:r>
              <a:rPr lang="nb-NO" dirty="0"/>
              <a:t> understand </a:t>
            </a:r>
            <a:r>
              <a:rPr lang="nb-NO" dirty="0" err="1"/>
              <a:t>that</a:t>
            </a:r>
            <a:r>
              <a:rPr lang="nb-NO" dirty="0"/>
              <a:t> </a:t>
            </a:r>
            <a:r>
              <a:rPr lang="nb-NO" dirty="0" err="1"/>
              <a:t>SLO’s</a:t>
            </a:r>
            <a:r>
              <a:rPr lang="nb-NO" dirty="0"/>
              <a:t> </a:t>
            </a:r>
            <a:r>
              <a:rPr lang="nb-NO" dirty="0" err="1"/>
              <a:t>should</a:t>
            </a:r>
            <a:r>
              <a:rPr lang="nb-NO" dirty="0"/>
              <a:t> be </a:t>
            </a:r>
            <a:r>
              <a:rPr lang="nb-NO" dirty="0" err="1"/>
              <a:t>tailored</a:t>
            </a:r>
            <a:r>
              <a:rPr lang="nb-NO" dirty="0"/>
              <a:t> to </a:t>
            </a:r>
            <a:r>
              <a:rPr lang="nb-NO" dirty="0" err="1"/>
              <a:t>the</a:t>
            </a:r>
            <a:r>
              <a:rPr lang="nb-NO" dirty="0"/>
              <a:t> problem </a:t>
            </a:r>
            <a:r>
              <a:rPr lang="nb-NO" dirty="0" err="1"/>
              <a:t>you’re</a:t>
            </a:r>
            <a:r>
              <a:rPr lang="nb-NO" dirty="0"/>
              <a:t> </a:t>
            </a:r>
            <a:r>
              <a:rPr lang="nb-NO" dirty="0" err="1"/>
              <a:t>addressing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93</a:t>
            </a:fld>
            <a:endParaRPr lang="en-US"/>
          </a:p>
        </p:txBody>
      </p:sp>
    </p:spTree>
    <p:extLst>
      <p:ext uri="{BB962C8B-B14F-4D97-AF65-F5344CB8AC3E}">
        <p14:creationId xmlns:p14="http://schemas.microsoft.com/office/powerpoint/2010/main" val="4652525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want</a:t>
            </a:r>
            <a:r>
              <a:rPr lang="nb-NO" dirty="0"/>
              <a:t> </a:t>
            </a:r>
            <a:r>
              <a:rPr lang="nb-NO" dirty="0" err="1"/>
              <a:t>appropriate</a:t>
            </a:r>
            <a:r>
              <a:rPr lang="nb-NO" dirty="0"/>
              <a:t> </a:t>
            </a:r>
            <a:r>
              <a:rPr lang="nb-NO" dirty="0" err="1"/>
              <a:t>SLOs</a:t>
            </a:r>
            <a:r>
              <a:rPr lang="nb-NO" dirty="0"/>
              <a:t>. If </a:t>
            </a:r>
            <a:r>
              <a:rPr lang="nb-NO" dirty="0" err="1"/>
              <a:t>you</a:t>
            </a:r>
            <a:r>
              <a:rPr lang="nb-NO" dirty="0"/>
              <a:t> </a:t>
            </a:r>
            <a:r>
              <a:rPr lang="nb-NO" dirty="0" err="1"/>
              <a:t>can</a:t>
            </a:r>
            <a:r>
              <a:rPr lang="nb-NO" dirty="0"/>
              <a:t> </a:t>
            </a:r>
            <a:r>
              <a:rPr lang="nb-NO" dirty="0" err="1"/>
              <a:t>get</a:t>
            </a:r>
            <a:r>
              <a:rPr lang="nb-NO" dirty="0"/>
              <a:t> </a:t>
            </a:r>
            <a:r>
              <a:rPr lang="nb-NO" dirty="0" err="1"/>
              <a:t>away</a:t>
            </a:r>
            <a:r>
              <a:rPr lang="nb-NO" dirty="0"/>
              <a:t> </a:t>
            </a:r>
            <a:r>
              <a:rPr lang="nb-NO" dirty="0" err="1"/>
              <a:t>with</a:t>
            </a:r>
            <a:r>
              <a:rPr lang="nb-NO" dirty="0"/>
              <a:t> a </a:t>
            </a:r>
            <a:r>
              <a:rPr lang="nb-NO" dirty="0" err="1"/>
              <a:t>lax</a:t>
            </a:r>
            <a:r>
              <a:rPr lang="nb-NO" dirty="0"/>
              <a:t> SLO, </a:t>
            </a:r>
            <a:r>
              <a:rPr lang="nb-NO" dirty="0" err="1"/>
              <a:t>if</a:t>
            </a:r>
            <a:r>
              <a:rPr lang="nb-NO" dirty="0"/>
              <a:t> a </a:t>
            </a:r>
            <a:r>
              <a:rPr lang="nb-NO" dirty="0" err="1"/>
              <a:t>lax</a:t>
            </a:r>
            <a:r>
              <a:rPr lang="nb-NO" dirty="0"/>
              <a:t> SLO is </a:t>
            </a:r>
            <a:r>
              <a:rPr lang="nb-NO" dirty="0" err="1"/>
              <a:t>good</a:t>
            </a:r>
            <a:r>
              <a:rPr lang="nb-NO" dirty="0"/>
              <a:t> </a:t>
            </a:r>
            <a:r>
              <a:rPr lang="nb-NO" dirty="0" err="1"/>
              <a:t>enough</a:t>
            </a:r>
            <a:r>
              <a:rPr lang="nb-NO" dirty="0"/>
              <a:t>, </a:t>
            </a:r>
            <a:r>
              <a:rPr lang="nb-NO" dirty="0" err="1"/>
              <a:t>that’s</a:t>
            </a:r>
            <a:r>
              <a:rPr lang="nb-NO" dirty="0"/>
              <a:t> </a:t>
            </a:r>
            <a:r>
              <a:rPr lang="nb-NO" dirty="0" err="1"/>
              <a:t>much</a:t>
            </a:r>
            <a:r>
              <a:rPr lang="nb-NO" dirty="0"/>
              <a:t> </a:t>
            </a:r>
            <a:r>
              <a:rPr lang="nb-NO" dirty="0" err="1"/>
              <a:t>better</a:t>
            </a:r>
            <a:r>
              <a:rPr lang="nb-NO" dirty="0"/>
              <a:t> </a:t>
            </a:r>
            <a:r>
              <a:rPr lang="nb-NO" dirty="0" err="1"/>
              <a:t>than</a:t>
            </a:r>
            <a:r>
              <a:rPr lang="nb-NO" dirty="0"/>
              <a:t> </a:t>
            </a:r>
            <a:r>
              <a:rPr lang="nb-NO" dirty="0" err="1"/>
              <a:t>having</a:t>
            </a:r>
            <a:r>
              <a:rPr lang="nb-NO" dirty="0"/>
              <a:t> to </a:t>
            </a:r>
            <a:r>
              <a:rPr lang="nb-NO" dirty="0" err="1"/>
              <a:t>satisfy</a:t>
            </a:r>
            <a:r>
              <a:rPr lang="nb-NO" dirty="0"/>
              <a:t> a </a:t>
            </a:r>
            <a:r>
              <a:rPr lang="nb-NO" dirty="0" err="1"/>
              <a:t>strict</a:t>
            </a:r>
            <a:r>
              <a:rPr lang="nb-NO" dirty="0"/>
              <a:t> SLO.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94</a:t>
            </a:fld>
            <a:endParaRPr lang="en-US"/>
          </a:p>
        </p:txBody>
      </p:sp>
    </p:spTree>
    <p:extLst>
      <p:ext uri="{BB962C8B-B14F-4D97-AF65-F5344CB8AC3E}">
        <p14:creationId xmlns:p14="http://schemas.microsoft.com/office/powerpoint/2010/main" val="23013652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95</a:t>
            </a:fld>
            <a:endParaRPr lang="en-US"/>
          </a:p>
        </p:txBody>
      </p:sp>
    </p:spTree>
    <p:extLst>
      <p:ext uri="{BB962C8B-B14F-4D97-AF65-F5344CB8AC3E}">
        <p14:creationId xmlns:p14="http://schemas.microsoft.com/office/powerpoint/2010/main" val="21776648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don’t</a:t>
            </a:r>
            <a:r>
              <a:rPr lang="nb-NO" dirty="0"/>
              <a:t> </a:t>
            </a:r>
            <a:r>
              <a:rPr lang="nb-NO" dirty="0" err="1"/>
              <a:t>want</a:t>
            </a:r>
            <a:r>
              <a:rPr lang="nb-NO" dirty="0"/>
              <a:t> </a:t>
            </a:r>
            <a:r>
              <a:rPr lang="nb-NO" dirty="0" err="1"/>
              <a:t>your</a:t>
            </a:r>
            <a:r>
              <a:rPr lang="nb-NO" dirty="0"/>
              <a:t> </a:t>
            </a:r>
            <a:r>
              <a:rPr lang="nb-NO" dirty="0" err="1"/>
              <a:t>SLOs</a:t>
            </a:r>
            <a:r>
              <a:rPr lang="nb-NO" dirty="0"/>
              <a:t> to turn </a:t>
            </a:r>
            <a:r>
              <a:rPr lang="nb-NO" dirty="0" err="1"/>
              <a:t>into</a:t>
            </a:r>
            <a:r>
              <a:rPr lang="nb-NO" dirty="0"/>
              <a:t> </a:t>
            </a:r>
            <a:r>
              <a:rPr lang="nb-NO" dirty="0" err="1"/>
              <a:t>vanity</a:t>
            </a:r>
            <a:r>
              <a:rPr lang="nb-NO" dirty="0"/>
              <a:t> </a:t>
            </a:r>
            <a:r>
              <a:rPr lang="nb-NO" dirty="0" err="1"/>
              <a:t>metrics</a:t>
            </a:r>
            <a:r>
              <a:rPr lang="nb-NO" dirty="0"/>
              <a:t>. It’s not </a:t>
            </a:r>
            <a:r>
              <a:rPr lang="nb-NO" dirty="0" err="1"/>
              <a:t>something</a:t>
            </a:r>
            <a:r>
              <a:rPr lang="nb-NO" dirty="0"/>
              <a:t> to </a:t>
            </a:r>
            <a:r>
              <a:rPr lang="nb-NO" dirty="0" err="1"/>
              <a:t>wear</a:t>
            </a:r>
            <a:r>
              <a:rPr lang="nb-NO" dirty="0"/>
              <a:t> </a:t>
            </a:r>
            <a:r>
              <a:rPr lang="nb-NO" dirty="0" err="1"/>
              <a:t>on</a:t>
            </a:r>
            <a:r>
              <a:rPr lang="nb-NO" dirty="0"/>
              <a:t> </a:t>
            </a:r>
            <a:r>
              <a:rPr lang="nb-NO" dirty="0" err="1"/>
              <a:t>your</a:t>
            </a:r>
            <a:r>
              <a:rPr lang="nb-NO" dirty="0"/>
              <a:t> </a:t>
            </a:r>
            <a:r>
              <a:rPr lang="nb-NO" dirty="0" err="1"/>
              <a:t>chest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96</a:t>
            </a:fld>
            <a:endParaRPr lang="en-US"/>
          </a:p>
        </p:txBody>
      </p:sp>
    </p:spTree>
    <p:extLst>
      <p:ext uri="{BB962C8B-B14F-4D97-AF65-F5344CB8AC3E}">
        <p14:creationId xmlns:p14="http://schemas.microsoft.com/office/powerpoint/2010/main" val="37792908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those</a:t>
            </a:r>
            <a:r>
              <a:rPr lang="nb-NO" dirty="0"/>
              <a:t> </a:t>
            </a:r>
            <a:r>
              <a:rPr lang="nb-NO" dirty="0" err="1"/>
              <a:t>are</a:t>
            </a:r>
            <a:r>
              <a:rPr lang="nb-NO" dirty="0"/>
              <a:t> </a:t>
            </a:r>
            <a:r>
              <a:rPr lang="nb-NO" dirty="0" err="1"/>
              <a:t>the</a:t>
            </a:r>
            <a:r>
              <a:rPr lang="nb-NO" dirty="0"/>
              <a:t> negatives. </a:t>
            </a:r>
            <a:r>
              <a:rPr lang="nb-NO" dirty="0" err="1"/>
              <a:t>What</a:t>
            </a:r>
            <a:r>
              <a:rPr lang="nb-NO" dirty="0"/>
              <a:t> </a:t>
            </a:r>
            <a:r>
              <a:rPr lang="nb-NO" dirty="0" err="1"/>
              <a:t>are</a:t>
            </a:r>
            <a:r>
              <a:rPr lang="nb-NO" dirty="0"/>
              <a:t> </a:t>
            </a:r>
            <a:r>
              <a:rPr lang="nb-NO" dirty="0" err="1"/>
              <a:t>SLOs</a:t>
            </a:r>
            <a:r>
              <a:rPr lang="nb-NO" dirty="0"/>
              <a:t> for </a:t>
            </a:r>
            <a:r>
              <a:rPr lang="nb-NO" dirty="0" err="1"/>
              <a:t>then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97</a:t>
            </a:fld>
            <a:endParaRPr lang="en-US"/>
          </a:p>
        </p:txBody>
      </p:sp>
    </p:spTree>
    <p:extLst>
      <p:ext uri="{BB962C8B-B14F-4D97-AF65-F5344CB8AC3E}">
        <p14:creationId xmlns:p14="http://schemas.microsoft.com/office/powerpoint/2010/main" val="3671529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purpose </a:t>
            </a:r>
            <a:r>
              <a:rPr lang="nb-NO" dirty="0" err="1"/>
              <a:t>of</a:t>
            </a:r>
            <a:r>
              <a:rPr lang="nb-NO" dirty="0"/>
              <a:t> an SLO is to </a:t>
            </a:r>
            <a:r>
              <a:rPr lang="nb-NO" dirty="0" err="1"/>
              <a:t>help</a:t>
            </a:r>
            <a:r>
              <a:rPr lang="nb-NO" dirty="0"/>
              <a:t> guide </a:t>
            </a:r>
            <a:r>
              <a:rPr lang="nb-NO" dirty="0" err="1"/>
              <a:t>decisions</a:t>
            </a:r>
            <a:r>
              <a:rPr lang="nb-NO" dirty="0"/>
              <a:t>. </a:t>
            </a:r>
            <a:r>
              <a:rPr lang="nb-NO" dirty="0" err="1"/>
              <a:t>Quite</a:t>
            </a:r>
            <a:r>
              <a:rPr lang="nb-NO" dirty="0"/>
              <a:t> </a:t>
            </a:r>
            <a:r>
              <a:rPr lang="nb-NO" dirty="0" err="1"/>
              <a:t>often</a:t>
            </a:r>
            <a:r>
              <a:rPr lang="nb-NO" dirty="0"/>
              <a:t>, </a:t>
            </a:r>
            <a:r>
              <a:rPr lang="nb-NO" dirty="0" err="1"/>
              <a:t>we</a:t>
            </a:r>
            <a:r>
              <a:rPr lang="nb-NO" dirty="0"/>
              <a:t> must make </a:t>
            </a:r>
            <a:r>
              <a:rPr lang="nb-NO" dirty="0" err="1"/>
              <a:t>technology</a:t>
            </a:r>
            <a:r>
              <a:rPr lang="nb-NO" dirty="0"/>
              <a:t> </a:t>
            </a:r>
            <a:r>
              <a:rPr lang="nb-NO" dirty="0" err="1"/>
              <a:t>choices</a:t>
            </a:r>
            <a:r>
              <a:rPr lang="nb-NO" dirty="0"/>
              <a:t>, or </a:t>
            </a:r>
            <a:r>
              <a:rPr lang="nb-NO" dirty="0" err="1"/>
              <a:t>even</a:t>
            </a:r>
            <a:r>
              <a:rPr lang="nb-NO" dirty="0"/>
              <a:t> </a:t>
            </a:r>
            <a:r>
              <a:rPr lang="nb-NO" dirty="0" err="1"/>
              <a:t>choices</a:t>
            </a:r>
            <a:r>
              <a:rPr lang="nb-NO" dirty="0"/>
              <a:t> </a:t>
            </a:r>
            <a:r>
              <a:rPr lang="nb-NO" dirty="0" err="1"/>
              <a:t>between</a:t>
            </a:r>
            <a:r>
              <a:rPr lang="nb-NO" dirty="0"/>
              <a:t> different </a:t>
            </a:r>
            <a:r>
              <a:rPr lang="nb-NO" dirty="0" err="1"/>
              <a:t>offerings</a:t>
            </a:r>
            <a:r>
              <a:rPr lang="nb-NO" dirty="0"/>
              <a:t> from a </a:t>
            </a:r>
            <a:r>
              <a:rPr lang="nb-NO" dirty="0" err="1"/>
              <a:t>cloud</a:t>
            </a:r>
            <a:r>
              <a:rPr lang="nb-NO" dirty="0"/>
              <a:t> provider. For </a:t>
            </a:r>
            <a:r>
              <a:rPr lang="nb-NO" dirty="0" err="1"/>
              <a:t>instance</a:t>
            </a:r>
            <a:r>
              <a:rPr lang="nb-NO" dirty="0"/>
              <a:t>, </a:t>
            </a:r>
            <a:r>
              <a:rPr lang="nb-NO" dirty="0" err="1"/>
              <a:t>you</a:t>
            </a:r>
            <a:r>
              <a:rPr lang="nb-NO" dirty="0"/>
              <a:t> </a:t>
            </a:r>
            <a:r>
              <a:rPr lang="nb-NO" dirty="0" err="1"/>
              <a:t>might</a:t>
            </a:r>
            <a:r>
              <a:rPr lang="nb-NO" dirty="0"/>
              <a:t> have a </a:t>
            </a:r>
            <a:r>
              <a:rPr lang="nb-NO" dirty="0" err="1"/>
              <a:t>choice</a:t>
            </a:r>
            <a:r>
              <a:rPr lang="nb-NO" dirty="0"/>
              <a:t> </a:t>
            </a:r>
            <a:r>
              <a:rPr lang="nb-NO" dirty="0" err="1"/>
              <a:t>between</a:t>
            </a:r>
            <a:r>
              <a:rPr lang="nb-NO" dirty="0"/>
              <a:t> </a:t>
            </a:r>
            <a:r>
              <a:rPr lang="nb-NO" dirty="0" err="1"/>
              <a:t>regular</a:t>
            </a:r>
            <a:r>
              <a:rPr lang="nb-NO" dirty="0"/>
              <a:t> </a:t>
            </a:r>
            <a:r>
              <a:rPr lang="nb-NO" dirty="0" err="1"/>
              <a:t>blob</a:t>
            </a:r>
            <a:r>
              <a:rPr lang="nb-NO" dirty="0"/>
              <a:t> </a:t>
            </a:r>
            <a:r>
              <a:rPr lang="nb-NO" dirty="0" err="1"/>
              <a:t>storage</a:t>
            </a:r>
            <a:r>
              <a:rPr lang="nb-NO" dirty="0"/>
              <a:t> and </a:t>
            </a:r>
            <a:r>
              <a:rPr lang="nb-NO" dirty="0" err="1"/>
              <a:t>premium</a:t>
            </a:r>
            <a:r>
              <a:rPr lang="nb-NO" dirty="0"/>
              <a:t> </a:t>
            </a:r>
            <a:r>
              <a:rPr lang="nb-NO" dirty="0" err="1"/>
              <a:t>blob</a:t>
            </a:r>
            <a:r>
              <a:rPr lang="nb-NO" dirty="0"/>
              <a:t> </a:t>
            </a:r>
            <a:r>
              <a:rPr lang="nb-NO" dirty="0" err="1"/>
              <a:t>storage</a:t>
            </a:r>
            <a:r>
              <a:rPr lang="nb-NO" dirty="0"/>
              <a:t>. </a:t>
            </a:r>
            <a:r>
              <a:rPr lang="nb-NO" dirty="0" err="1"/>
              <a:t>What</a:t>
            </a:r>
            <a:r>
              <a:rPr lang="nb-NO" dirty="0"/>
              <a:t> </a:t>
            </a:r>
            <a:r>
              <a:rPr lang="nb-NO" dirty="0" err="1"/>
              <a:t>should</a:t>
            </a:r>
            <a:r>
              <a:rPr lang="nb-NO" dirty="0"/>
              <a:t> </a:t>
            </a:r>
            <a:r>
              <a:rPr lang="nb-NO" dirty="0" err="1"/>
              <a:t>you</a:t>
            </a:r>
            <a:r>
              <a:rPr lang="nb-NO" dirty="0"/>
              <a:t> </a:t>
            </a:r>
            <a:r>
              <a:rPr lang="nb-NO" dirty="0" err="1"/>
              <a:t>choose</a:t>
            </a:r>
            <a:r>
              <a:rPr lang="nb-NO" dirty="0"/>
              <a:t>? </a:t>
            </a:r>
            <a:r>
              <a:rPr lang="nb-NO" dirty="0" err="1"/>
              <a:t>Well</a:t>
            </a:r>
            <a:r>
              <a:rPr lang="nb-NO" dirty="0"/>
              <a:t>, </a:t>
            </a:r>
            <a:r>
              <a:rPr lang="nb-NO" dirty="0" err="1"/>
              <a:t>you</a:t>
            </a:r>
            <a:r>
              <a:rPr lang="nb-NO" dirty="0"/>
              <a:t> </a:t>
            </a:r>
            <a:r>
              <a:rPr lang="nb-NO" dirty="0" err="1"/>
              <a:t>could</a:t>
            </a:r>
            <a:r>
              <a:rPr lang="nb-NO" dirty="0"/>
              <a:t> </a:t>
            </a:r>
            <a:r>
              <a:rPr lang="nb-NO" dirty="0" err="1"/>
              <a:t>choose</a:t>
            </a:r>
            <a:r>
              <a:rPr lang="nb-NO" dirty="0"/>
              <a:t> </a:t>
            </a:r>
            <a:r>
              <a:rPr lang="nb-NO" dirty="0" err="1"/>
              <a:t>the</a:t>
            </a:r>
            <a:r>
              <a:rPr lang="nb-NO" dirty="0"/>
              <a:t> </a:t>
            </a:r>
            <a:r>
              <a:rPr lang="nb-NO" dirty="0" err="1"/>
              <a:t>regular</a:t>
            </a:r>
            <a:r>
              <a:rPr lang="nb-NO" dirty="0"/>
              <a:t> </a:t>
            </a:r>
            <a:r>
              <a:rPr lang="nb-NO" dirty="0" err="1"/>
              <a:t>option</a:t>
            </a:r>
            <a:r>
              <a:rPr lang="nb-NO" dirty="0"/>
              <a:t> first, and </a:t>
            </a:r>
            <a:r>
              <a:rPr lang="nb-NO" dirty="0" err="1"/>
              <a:t>see</a:t>
            </a:r>
            <a:r>
              <a:rPr lang="nb-NO" dirty="0"/>
              <a:t> </a:t>
            </a:r>
            <a:r>
              <a:rPr lang="nb-NO" dirty="0" err="1"/>
              <a:t>if</a:t>
            </a:r>
            <a:r>
              <a:rPr lang="nb-NO" dirty="0"/>
              <a:t> </a:t>
            </a:r>
            <a:r>
              <a:rPr lang="nb-NO" dirty="0" err="1"/>
              <a:t>that’s</a:t>
            </a:r>
            <a:r>
              <a:rPr lang="nb-NO" dirty="0"/>
              <a:t> </a:t>
            </a:r>
            <a:r>
              <a:rPr lang="nb-NO" dirty="0" err="1"/>
              <a:t>enough</a:t>
            </a:r>
            <a:r>
              <a:rPr lang="nb-NO" dirty="0"/>
              <a:t> to </a:t>
            </a:r>
            <a:r>
              <a:rPr lang="nb-NO" dirty="0" err="1"/>
              <a:t>satisfy</a:t>
            </a:r>
            <a:r>
              <a:rPr lang="nb-NO" dirty="0"/>
              <a:t> </a:t>
            </a:r>
            <a:r>
              <a:rPr lang="nb-NO" dirty="0" err="1"/>
              <a:t>your</a:t>
            </a:r>
            <a:r>
              <a:rPr lang="nb-NO" dirty="0"/>
              <a:t> SLO. If </a:t>
            </a:r>
            <a:r>
              <a:rPr lang="nb-NO" dirty="0" err="1"/>
              <a:t>it’s</a:t>
            </a:r>
            <a:r>
              <a:rPr lang="nb-NO" dirty="0"/>
              <a:t> not, </a:t>
            </a:r>
            <a:r>
              <a:rPr lang="nb-NO" dirty="0" err="1"/>
              <a:t>you</a:t>
            </a:r>
            <a:r>
              <a:rPr lang="nb-NO" dirty="0"/>
              <a:t> </a:t>
            </a:r>
            <a:r>
              <a:rPr lang="nb-NO" dirty="0" err="1"/>
              <a:t>might</a:t>
            </a:r>
            <a:r>
              <a:rPr lang="nb-NO" dirty="0"/>
              <a:t> </a:t>
            </a:r>
            <a:r>
              <a:rPr lang="nb-NO" dirty="0" err="1"/>
              <a:t>try</a:t>
            </a:r>
            <a:r>
              <a:rPr lang="nb-NO" dirty="0"/>
              <a:t> </a:t>
            </a:r>
            <a:r>
              <a:rPr lang="nb-NO" dirty="0" err="1"/>
              <a:t>the</a:t>
            </a:r>
            <a:r>
              <a:rPr lang="nb-NO" dirty="0"/>
              <a:t> </a:t>
            </a:r>
            <a:r>
              <a:rPr lang="nb-NO" dirty="0" err="1"/>
              <a:t>premium</a:t>
            </a:r>
            <a:r>
              <a:rPr lang="nb-NO" dirty="0"/>
              <a:t> </a:t>
            </a:r>
            <a:r>
              <a:rPr lang="nb-NO" dirty="0" err="1"/>
              <a:t>offering</a:t>
            </a:r>
            <a:r>
              <a:rPr lang="nb-NO" dirty="0"/>
              <a:t>. If </a:t>
            </a:r>
            <a:r>
              <a:rPr lang="nb-NO" dirty="0" err="1"/>
              <a:t>that’s</a:t>
            </a:r>
            <a:r>
              <a:rPr lang="nb-NO" dirty="0"/>
              <a:t> not </a:t>
            </a:r>
            <a:r>
              <a:rPr lang="nb-NO" dirty="0" err="1"/>
              <a:t>enough</a:t>
            </a:r>
            <a:r>
              <a:rPr lang="nb-NO" dirty="0"/>
              <a:t>, </a:t>
            </a:r>
            <a:r>
              <a:rPr lang="nb-NO" dirty="0" err="1"/>
              <a:t>you</a:t>
            </a:r>
            <a:r>
              <a:rPr lang="nb-NO" dirty="0"/>
              <a:t> </a:t>
            </a:r>
            <a:r>
              <a:rPr lang="nb-NO" dirty="0" err="1"/>
              <a:t>need</a:t>
            </a:r>
            <a:r>
              <a:rPr lang="nb-NO" dirty="0"/>
              <a:t> to </a:t>
            </a:r>
            <a:r>
              <a:rPr lang="nb-NO" dirty="0" err="1"/>
              <a:t>go</a:t>
            </a:r>
            <a:r>
              <a:rPr lang="nb-NO" dirty="0"/>
              <a:t> back to </a:t>
            </a:r>
            <a:r>
              <a:rPr lang="nb-NO" dirty="0" err="1"/>
              <a:t>the</a:t>
            </a:r>
            <a:r>
              <a:rPr lang="nb-NO" dirty="0"/>
              <a:t> </a:t>
            </a:r>
            <a:r>
              <a:rPr lang="nb-NO" dirty="0" err="1"/>
              <a:t>drawing</a:t>
            </a:r>
            <a:r>
              <a:rPr lang="nb-NO" dirty="0"/>
              <a:t> </a:t>
            </a:r>
            <a:r>
              <a:rPr lang="nb-NO" dirty="0" err="1"/>
              <a:t>board</a:t>
            </a:r>
            <a:r>
              <a:rPr lang="nb-NO" dirty="0"/>
              <a:t> and </a:t>
            </a:r>
            <a:r>
              <a:rPr lang="nb-NO" dirty="0" err="1"/>
              <a:t>think</a:t>
            </a:r>
            <a:r>
              <a:rPr lang="nb-NO" dirty="0"/>
              <a:t> </a:t>
            </a:r>
            <a:r>
              <a:rPr lang="nb-NO" dirty="0" err="1"/>
              <a:t>of</a:t>
            </a:r>
            <a:r>
              <a:rPr lang="nb-NO" dirty="0"/>
              <a:t> </a:t>
            </a:r>
            <a:r>
              <a:rPr lang="nb-NO" dirty="0" err="1"/>
              <a:t>another</a:t>
            </a:r>
            <a:r>
              <a:rPr lang="nb-NO" dirty="0"/>
              <a:t> </a:t>
            </a:r>
            <a:r>
              <a:rPr lang="nb-NO" dirty="0" err="1"/>
              <a:t>solution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98</a:t>
            </a:fld>
            <a:endParaRPr lang="en-US"/>
          </a:p>
        </p:txBody>
      </p:sp>
    </p:spTree>
    <p:extLst>
      <p:ext uri="{BB962C8B-B14F-4D97-AF65-F5344CB8AC3E}">
        <p14:creationId xmlns:p14="http://schemas.microsoft.com/office/powerpoint/2010/main" val="40915905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It’s </a:t>
            </a:r>
            <a:r>
              <a:rPr lang="nb-NO" dirty="0" err="1"/>
              <a:t>also</a:t>
            </a:r>
            <a:r>
              <a:rPr lang="nb-NO" dirty="0"/>
              <a:t> </a:t>
            </a:r>
            <a:r>
              <a:rPr lang="nb-NO" dirty="0" err="1"/>
              <a:t>helpful</a:t>
            </a:r>
            <a:r>
              <a:rPr lang="nb-NO" dirty="0"/>
              <a:t> to </a:t>
            </a:r>
            <a:r>
              <a:rPr lang="nb-NO" dirty="0" err="1"/>
              <a:t>communicate</a:t>
            </a:r>
            <a:r>
              <a:rPr lang="nb-NO" dirty="0"/>
              <a:t> to </a:t>
            </a:r>
            <a:r>
              <a:rPr lang="nb-NO" dirty="0" err="1"/>
              <a:t>other</a:t>
            </a:r>
            <a:r>
              <a:rPr lang="nb-NO" dirty="0"/>
              <a:t> teams and to management </a:t>
            </a:r>
            <a:r>
              <a:rPr lang="nb-NO" dirty="0" err="1"/>
              <a:t>that</a:t>
            </a:r>
            <a:r>
              <a:rPr lang="nb-NO" dirty="0"/>
              <a:t> </a:t>
            </a:r>
            <a:r>
              <a:rPr lang="nb-NO" dirty="0" err="1"/>
              <a:t>you</a:t>
            </a:r>
            <a:r>
              <a:rPr lang="nb-NO" dirty="0"/>
              <a:t> have to </a:t>
            </a:r>
            <a:r>
              <a:rPr lang="nb-NO" dirty="0" err="1"/>
              <a:t>prioritize</a:t>
            </a:r>
            <a:r>
              <a:rPr lang="nb-NO" dirty="0"/>
              <a:t> </a:t>
            </a:r>
            <a:r>
              <a:rPr lang="nb-NO" dirty="0" err="1"/>
              <a:t>reliability</a:t>
            </a:r>
            <a:r>
              <a:rPr lang="nb-NO" dirty="0"/>
              <a:t> </a:t>
            </a:r>
            <a:r>
              <a:rPr lang="nb-NO" dirty="0" err="1"/>
              <a:t>work</a:t>
            </a:r>
            <a:r>
              <a:rPr lang="nb-NO" dirty="0"/>
              <a:t>. It </a:t>
            </a:r>
            <a:r>
              <a:rPr lang="nb-NO" dirty="0" err="1"/>
              <a:t>also</a:t>
            </a:r>
            <a:r>
              <a:rPr lang="nb-NO" dirty="0"/>
              <a:t> </a:t>
            </a:r>
            <a:r>
              <a:rPr lang="nb-NO" dirty="0" err="1"/>
              <a:t>helps</a:t>
            </a:r>
            <a:r>
              <a:rPr lang="nb-NO" dirty="0"/>
              <a:t> </a:t>
            </a:r>
            <a:r>
              <a:rPr lang="nb-NO" dirty="0" err="1"/>
              <a:t>communicate</a:t>
            </a:r>
            <a:r>
              <a:rPr lang="nb-NO" dirty="0"/>
              <a:t> to </a:t>
            </a:r>
            <a:r>
              <a:rPr lang="nb-NO" dirty="0" err="1"/>
              <a:t>the</a:t>
            </a:r>
            <a:r>
              <a:rPr lang="nb-NO" dirty="0"/>
              <a:t> team </a:t>
            </a:r>
            <a:r>
              <a:rPr lang="nb-NO" dirty="0" err="1"/>
              <a:t>itself</a:t>
            </a:r>
            <a:r>
              <a:rPr lang="nb-NO" dirty="0"/>
              <a:t> </a:t>
            </a:r>
            <a:r>
              <a:rPr lang="nb-NO" dirty="0" err="1"/>
              <a:t>what</a:t>
            </a:r>
            <a:r>
              <a:rPr lang="nb-NO" dirty="0"/>
              <a:t> </a:t>
            </a:r>
            <a:r>
              <a:rPr lang="nb-NO" dirty="0" err="1"/>
              <a:t>its</a:t>
            </a:r>
            <a:r>
              <a:rPr lang="nb-NO" dirty="0"/>
              <a:t> </a:t>
            </a:r>
            <a:r>
              <a:rPr lang="nb-NO" dirty="0" err="1"/>
              <a:t>priorities</a:t>
            </a:r>
            <a:r>
              <a:rPr lang="nb-NO" dirty="0"/>
              <a:t> </a:t>
            </a:r>
            <a:r>
              <a:rPr lang="nb-NO" dirty="0" err="1"/>
              <a:t>should</a:t>
            </a:r>
            <a:r>
              <a:rPr lang="nb-NO" dirty="0"/>
              <a:t> be.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99</a:t>
            </a:fld>
            <a:endParaRPr lang="en-US"/>
          </a:p>
        </p:txBody>
      </p:sp>
    </p:spTree>
    <p:extLst>
      <p:ext uri="{BB962C8B-B14F-4D97-AF65-F5344CB8AC3E}">
        <p14:creationId xmlns:p14="http://schemas.microsoft.com/office/powerpoint/2010/main" val="1191615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dirty="0"/>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12/3/2021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dirty="0"/>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398198" y="5878346"/>
            <a:ext cx="610147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00B0F0"/>
                </a:solidFill>
                <a:latin typeface="Bebas Neue"/>
                <a:cs typeface="Bebas Neue"/>
              </a:rPr>
              <a:t>@EINARWH</a:t>
            </a:r>
          </a:p>
        </p:txBody>
      </p:sp>
      <p:sp>
        <p:nvSpPr>
          <p:cNvPr id="5"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BUILDING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RELIABLE SERVICES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AT NRK TV</a:t>
            </a:r>
          </a:p>
        </p:txBody>
      </p:sp>
    </p:spTree>
    <p:extLst>
      <p:ext uri="{BB962C8B-B14F-4D97-AF65-F5344CB8AC3E}">
        <p14:creationId xmlns:p14="http://schemas.microsoft.com/office/powerpoint/2010/main" val="402659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a:t>
            </a:fld>
            <a:endParaRPr lang="nb-NO"/>
          </a:p>
        </p:txBody>
      </p:sp>
      <p:sp>
        <p:nvSpPr>
          <p:cNvPr id="7" name="Content Placeholder 2"/>
          <p:cNvSpPr txBox="1">
            <a:spLocks/>
          </p:cNvSpPr>
          <p:nvPr/>
        </p:nvSpPr>
        <p:spPr>
          <a:xfrm>
            <a:off x="0" y="35405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IS THE SERVICE?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WHAT IS RELIABILITY?</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RELIABILITY ENGINEERING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STRESS TESTS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TOOLS &amp; TECHNIQUES</a:t>
            </a:r>
          </a:p>
        </p:txBody>
      </p:sp>
    </p:spTree>
    <p:extLst>
      <p:ext uri="{BB962C8B-B14F-4D97-AF65-F5344CB8AC3E}">
        <p14:creationId xmlns:p14="http://schemas.microsoft.com/office/powerpoint/2010/main" val="2055081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TO VALIDATE IMPROVEMENTS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4785152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TO AVOID REGRESSIONS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35889014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HOW TO DEFINE AN SLO</a:t>
            </a:r>
          </a:p>
        </p:txBody>
      </p:sp>
    </p:spTree>
    <p:extLst>
      <p:ext uri="{BB962C8B-B14F-4D97-AF65-F5344CB8AC3E}">
        <p14:creationId xmlns:p14="http://schemas.microsoft.com/office/powerpoint/2010/main" val="34335749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UNCOMFORTABLE!</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21277793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UNCOMFORTABLE!</a:t>
            </a:r>
            <a:br>
              <a:rPr lang="nb-NO" sz="8000" dirty="0">
                <a:solidFill>
                  <a:schemeClr val="bg1"/>
                </a:solidFill>
                <a:latin typeface="Bebas Neue" panose="020B0606020202050201" pitchFamily="34" charset="0"/>
                <a:cs typeface="Montserrat Black"/>
              </a:rPr>
            </a:b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IT MUST BE GOOD!</a:t>
            </a:r>
            <a:r>
              <a:rPr lang="nb-NO" sz="8000" dirty="0">
                <a:solidFill>
                  <a:srgbClr val="FF53DA"/>
                </a:solidFill>
                <a:latin typeface="Bebas Neue" panose="020B0606020202050201" pitchFamily="34" charset="0"/>
                <a:cs typeface="Montserrat Black"/>
              </a:rPr>
              <a:t>)</a:t>
            </a:r>
          </a:p>
        </p:txBody>
      </p:sp>
    </p:spTree>
    <p:extLst>
      <p:ext uri="{BB962C8B-B14F-4D97-AF65-F5344CB8AC3E}">
        <p14:creationId xmlns:p14="http://schemas.microsoft.com/office/powerpoint/2010/main" val="42533334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FORCE DECISIONS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2934339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MAKE IT CONCRETE</a:t>
            </a:r>
          </a:p>
        </p:txBody>
      </p:sp>
    </p:spTree>
    <p:extLst>
      <p:ext uri="{BB962C8B-B14F-4D97-AF65-F5344CB8AC3E}">
        <p14:creationId xmlns:p14="http://schemas.microsoft.com/office/powerpoint/2010/main" val="2680522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bord&#10;&#10;Automatisk generert beskrivelse">
            <a:extLst>
              <a:ext uri="{FF2B5EF4-FFF2-40B4-BE49-F238E27FC236}">
                <a16:creationId xmlns:a16="http://schemas.microsoft.com/office/drawing/2014/main" id="{C30FD5A6-E597-4A7C-A345-A2AE297F8F9C}"/>
              </a:ext>
            </a:extLst>
          </p:cNvPr>
          <p:cNvPicPr>
            <a:picLocks noChangeAspect="1"/>
          </p:cNvPicPr>
          <p:nvPr/>
        </p:nvPicPr>
        <p:blipFill>
          <a:blip r:embed="rId3"/>
          <a:stretch>
            <a:fillRect/>
          </a:stretch>
        </p:blipFill>
        <p:spPr>
          <a:xfrm>
            <a:off x="0" y="1077290"/>
            <a:ext cx="9144000" cy="4703420"/>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107</a:t>
            </a:fld>
            <a:endParaRPr lang="nb-NO"/>
          </a:p>
        </p:txBody>
      </p:sp>
      <p:sp>
        <p:nvSpPr>
          <p:cNvPr id="7" name="Rektangel 6">
            <a:extLst>
              <a:ext uri="{FF2B5EF4-FFF2-40B4-BE49-F238E27FC236}">
                <a16:creationId xmlns:a16="http://schemas.microsoft.com/office/drawing/2014/main" id="{0D22A3C8-2B6D-4DCB-AE8F-57AA9959CB1A}"/>
              </a:ext>
            </a:extLst>
          </p:cNvPr>
          <p:cNvSpPr/>
          <p:nvPr/>
        </p:nvSpPr>
        <p:spPr>
          <a:xfrm>
            <a:off x="5338095" y="3762000"/>
            <a:ext cx="1093305" cy="350382"/>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E438311F-E82E-4162-84B4-2A1A11386A2C}"/>
              </a:ext>
            </a:extLst>
          </p:cNvPr>
          <p:cNvSpPr/>
          <p:nvPr/>
        </p:nvSpPr>
        <p:spPr>
          <a:xfrm>
            <a:off x="5338636" y="4266043"/>
            <a:ext cx="1093305" cy="127220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89D2C1C0-21BB-45EB-A633-812FEF396A08}"/>
              </a:ext>
            </a:extLst>
          </p:cNvPr>
          <p:cNvSpPr/>
          <p:nvPr/>
        </p:nvSpPr>
        <p:spPr>
          <a:xfrm>
            <a:off x="7422380" y="3762000"/>
            <a:ext cx="1368287" cy="350382"/>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642E0A6A-B146-4E42-AD4F-4C057D73DF34}"/>
              </a:ext>
            </a:extLst>
          </p:cNvPr>
          <p:cNvSpPr/>
          <p:nvPr/>
        </p:nvSpPr>
        <p:spPr>
          <a:xfrm>
            <a:off x="6553200" y="4266043"/>
            <a:ext cx="1093305" cy="127220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Rektangel 11">
            <a:extLst>
              <a:ext uri="{FF2B5EF4-FFF2-40B4-BE49-F238E27FC236}">
                <a16:creationId xmlns:a16="http://schemas.microsoft.com/office/drawing/2014/main" id="{6F21A329-5442-42C6-B97C-437D21DA8A52}"/>
              </a:ext>
            </a:extLst>
          </p:cNvPr>
          <p:cNvSpPr/>
          <p:nvPr/>
        </p:nvSpPr>
        <p:spPr>
          <a:xfrm>
            <a:off x="136800" y="2411478"/>
            <a:ext cx="2685913" cy="338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Rektangel 12">
            <a:extLst>
              <a:ext uri="{FF2B5EF4-FFF2-40B4-BE49-F238E27FC236}">
                <a16:creationId xmlns:a16="http://schemas.microsoft.com/office/drawing/2014/main" id="{EB2F656F-AEB2-473F-903C-297DFAFF1BD9}"/>
              </a:ext>
            </a:extLst>
          </p:cNvPr>
          <p:cNvSpPr/>
          <p:nvPr/>
        </p:nvSpPr>
        <p:spPr>
          <a:xfrm>
            <a:off x="135835" y="2827293"/>
            <a:ext cx="3969025" cy="338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Rektangel 13">
            <a:extLst>
              <a:ext uri="{FF2B5EF4-FFF2-40B4-BE49-F238E27FC236}">
                <a16:creationId xmlns:a16="http://schemas.microsoft.com/office/drawing/2014/main" id="{EE6C82C7-9EDA-43DA-ABBF-C212FF692FB4}"/>
              </a:ext>
            </a:extLst>
          </p:cNvPr>
          <p:cNvSpPr/>
          <p:nvPr/>
        </p:nvSpPr>
        <p:spPr>
          <a:xfrm>
            <a:off x="137163" y="3237642"/>
            <a:ext cx="3669524" cy="338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Rektangel 14">
            <a:extLst>
              <a:ext uri="{FF2B5EF4-FFF2-40B4-BE49-F238E27FC236}">
                <a16:creationId xmlns:a16="http://schemas.microsoft.com/office/drawing/2014/main" id="{F3ECED6E-3709-4605-A46D-57DC2CF13F72}"/>
              </a:ext>
            </a:extLst>
          </p:cNvPr>
          <p:cNvSpPr/>
          <p:nvPr/>
        </p:nvSpPr>
        <p:spPr>
          <a:xfrm>
            <a:off x="136800" y="1988922"/>
            <a:ext cx="3023843" cy="337245"/>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Rektangel 15">
            <a:extLst>
              <a:ext uri="{FF2B5EF4-FFF2-40B4-BE49-F238E27FC236}">
                <a16:creationId xmlns:a16="http://schemas.microsoft.com/office/drawing/2014/main" id="{B1C3A973-9184-4E49-80F0-C2BCC69579B6}"/>
              </a:ext>
            </a:extLst>
          </p:cNvPr>
          <p:cNvSpPr/>
          <p:nvPr/>
        </p:nvSpPr>
        <p:spPr>
          <a:xfrm>
            <a:off x="136801" y="1572259"/>
            <a:ext cx="1513096" cy="338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9469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108</a:t>
            </a:fld>
            <a:endParaRPr lang="nb-NO"/>
          </a:p>
        </p:txBody>
      </p:sp>
      <p:sp>
        <p:nvSpPr>
          <p:cNvPr id="7" name="Content Placeholder 2"/>
          <p:cNvSpPr txBox="1">
            <a:spLocks/>
          </p:cNvSpPr>
          <p:nvPr/>
        </p:nvSpPr>
        <p:spPr>
          <a:xfrm>
            <a:off x="0" y="28844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nb-NO" sz="8000" dirty="0">
              <a:solidFill>
                <a:srgbClr val="FF53DA"/>
              </a:solidFill>
              <a:latin typeface="Bebas Neue" panose="020B0606020202050201" pitchFamily="34" charset="0"/>
              <a:cs typeface="Montserrat Black"/>
            </a:endParaRPr>
          </a:p>
        </p:txBody>
      </p:sp>
      <p:sp>
        <p:nvSpPr>
          <p:cNvPr id="8" name="Content Placeholder 2">
            <a:extLst>
              <a:ext uri="{FF2B5EF4-FFF2-40B4-BE49-F238E27FC236}">
                <a16:creationId xmlns:a16="http://schemas.microsoft.com/office/drawing/2014/main" id="{C436AEEC-A7B1-4F59-A0FA-30BCF2C73D4D}"/>
              </a:ext>
            </a:extLst>
          </p:cNvPr>
          <p:cNvSpPr txBox="1">
            <a:spLocks/>
          </p:cNvSpPr>
          <p:nvPr/>
        </p:nvSpPr>
        <p:spPr>
          <a:xfrm>
            <a:off x="-6626" y="990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 MEASURING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CHOOSE OBJECTIVES</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OBSERVE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REVISE/INVEST</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21623815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109</a:t>
            </a:fld>
            <a:endParaRPr lang="nb-NO"/>
          </a:p>
        </p:txBody>
      </p:sp>
      <p:sp>
        <p:nvSpPr>
          <p:cNvPr id="7" name="Content Placeholder 2"/>
          <p:cNvSpPr txBox="1">
            <a:spLocks/>
          </p:cNvSpPr>
          <p:nvPr/>
        </p:nvSpPr>
        <p:spPr>
          <a:xfrm>
            <a:off x="0" y="28844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nb-NO" sz="8000" dirty="0">
              <a:solidFill>
                <a:srgbClr val="FF53DA"/>
              </a:solidFill>
              <a:latin typeface="Bebas Neue" panose="020B0606020202050201" pitchFamily="34" charset="0"/>
              <a:cs typeface="Montserrat Black"/>
            </a:endParaRPr>
          </a:p>
        </p:txBody>
      </p:sp>
      <p:sp>
        <p:nvSpPr>
          <p:cNvPr id="8" name="Content Placeholder 2">
            <a:extLst>
              <a:ext uri="{FF2B5EF4-FFF2-40B4-BE49-F238E27FC236}">
                <a16:creationId xmlns:a16="http://schemas.microsoft.com/office/drawing/2014/main" id="{C436AEEC-A7B1-4F59-A0FA-30BCF2C73D4D}"/>
              </a:ext>
            </a:extLst>
          </p:cNvPr>
          <p:cNvSpPr txBox="1">
            <a:spLocks/>
          </p:cNvSpPr>
          <p:nvPr/>
        </p:nvSpPr>
        <p:spPr>
          <a:xfrm>
            <a:off x="-6626" y="990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=&gt; START MEASURING &lt;=</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CHOOSE OBJECTIVES</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OBSERVE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REVISE/INVEST</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145448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WHAT IS THE SERVICE?</a:t>
            </a:r>
          </a:p>
        </p:txBody>
      </p:sp>
    </p:spTree>
    <p:extLst>
      <p:ext uri="{BB962C8B-B14F-4D97-AF65-F5344CB8AC3E}">
        <p14:creationId xmlns:p14="http://schemas.microsoft.com/office/powerpoint/2010/main" val="1653841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110</a:t>
            </a:fld>
            <a:endParaRPr lang="nb-NO"/>
          </a:p>
        </p:txBody>
      </p:sp>
      <p:sp>
        <p:nvSpPr>
          <p:cNvPr id="7" name="Content Placeholder 2"/>
          <p:cNvSpPr txBox="1">
            <a:spLocks/>
          </p:cNvSpPr>
          <p:nvPr/>
        </p:nvSpPr>
        <p:spPr>
          <a:xfrm>
            <a:off x="0" y="28844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nb-NO" sz="8000" dirty="0">
              <a:solidFill>
                <a:srgbClr val="FF53DA"/>
              </a:solidFill>
              <a:latin typeface="Bebas Neue" panose="020B0606020202050201" pitchFamily="34" charset="0"/>
              <a:cs typeface="Montserrat Black"/>
            </a:endParaRPr>
          </a:p>
        </p:txBody>
      </p:sp>
      <p:sp>
        <p:nvSpPr>
          <p:cNvPr id="8" name="Content Placeholder 2">
            <a:extLst>
              <a:ext uri="{FF2B5EF4-FFF2-40B4-BE49-F238E27FC236}">
                <a16:creationId xmlns:a16="http://schemas.microsoft.com/office/drawing/2014/main" id="{C436AEEC-A7B1-4F59-A0FA-30BCF2C73D4D}"/>
              </a:ext>
            </a:extLst>
          </p:cNvPr>
          <p:cNvSpPr txBox="1">
            <a:spLocks/>
          </p:cNvSpPr>
          <p:nvPr/>
        </p:nvSpPr>
        <p:spPr>
          <a:xfrm>
            <a:off x="-6626" y="990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 MEASURING</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=&gt; CHOOSE OBJECTIVES &lt;=</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OBSERVE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REVISE/INVEST</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4083660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111</a:t>
            </a:fld>
            <a:endParaRPr lang="nb-NO"/>
          </a:p>
        </p:txBody>
      </p:sp>
      <p:sp>
        <p:nvSpPr>
          <p:cNvPr id="7" name="Content Placeholder 2"/>
          <p:cNvSpPr txBox="1">
            <a:spLocks/>
          </p:cNvSpPr>
          <p:nvPr/>
        </p:nvSpPr>
        <p:spPr>
          <a:xfrm>
            <a:off x="0" y="28844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nb-NO" sz="8000" dirty="0">
              <a:solidFill>
                <a:srgbClr val="FF53DA"/>
              </a:solidFill>
              <a:latin typeface="Bebas Neue" panose="020B0606020202050201" pitchFamily="34" charset="0"/>
              <a:cs typeface="Montserrat Black"/>
            </a:endParaRPr>
          </a:p>
        </p:txBody>
      </p:sp>
      <p:sp>
        <p:nvSpPr>
          <p:cNvPr id="8" name="Content Placeholder 2">
            <a:extLst>
              <a:ext uri="{FF2B5EF4-FFF2-40B4-BE49-F238E27FC236}">
                <a16:creationId xmlns:a16="http://schemas.microsoft.com/office/drawing/2014/main" id="{C436AEEC-A7B1-4F59-A0FA-30BCF2C73D4D}"/>
              </a:ext>
            </a:extLst>
          </p:cNvPr>
          <p:cNvSpPr txBox="1">
            <a:spLocks/>
          </p:cNvSpPr>
          <p:nvPr/>
        </p:nvSpPr>
        <p:spPr>
          <a:xfrm>
            <a:off x="-6626" y="990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 MEASURING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CHOOSE OBJECTIVES</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=&gt; OBSERVE &lt;=</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REVISE/INVEST</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23683095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112</a:t>
            </a:fld>
            <a:endParaRPr lang="nb-NO"/>
          </a:p>
        </p:txBody>
      </p:sp>
      <p:sp>
        <p:nvSpPr>
          <p:cNvPr id="7" name="Content Placeholder 2"/>
          <p:cNvSpPr txBox="1">
            <a:spLocks/>
          </p:cNvSpPr>
          <p:nvPr/>
        </p:nvSpPr>
        <p:spPr>
          <a:xfrm>
            <a:off x="0" y="28844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nb-NO" sz="8000" dirty="0">
              <a:solidFill>
                <a:srgbClr val="FF53DA"/>
              </a:solidFill>
              <a:latin typeface="Bebas Neue" panose="020B0606020202050201" pitchFamily="34" charset="0"/>
              <a:cs typeface="Montserrat Black"/>
            </a:endParaRPr>
          </a:p>
        </p:txBody>
      </p:sp>
      <p:sp>
        <p:nvSpPr>
          <p:cNvPr id="8" name="Content Placeholder 2">
            <a:extLst>
              <a:ext uri="{FF2B5EF4-FFF2-40B4-BE49-F238E27FC236}">
                <a16:creationId xmlns:a16="http://schemas.microsoft.com/office/drawing/2014/main" id="{C436AEEC-A7B1-4F59-A0FA-30BCF2C73D4D}"/>
              </a:ext>
            </a:extLst>
          </p:cNvPr>
          <p:cNvSpPr txBox="1">
            <a:spLocks/>
          </p:cNvSpPr>
          <p:nvPr/>
        </p:nvSpPr>
        <p:spPr>
          <a:xfrm>
            <a:off x="-6626" y="990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 MEASURING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CHOOSE OBJECTIVES</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OBSERVE</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=&gt; REVISE/INVEST &lt;=</a:t>
            </a:r>
          </a:p>
        </p:txBody>
      </p:sp>
    </p:spTree>
    <p:extLst>
      <p:ext uri="{BB962C8B-B14F-4D97-AF65-F5344CB8AC3E}">
        <p14:creationId xmlns:p14="http://schemas.microsoft.com/office/powerpoint/2010/main" val="29381506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113</a:t>
            </a:fld>
            <a:endParaRPr lang="nb-NO"/>
          </a:p>
        </p:txBody>
      </p:sp>
      <p:sp>
        <p:nvSpPr>
          <p:cNvPr id="7" name="Content Placeholder 2"/>
          <p:cNvSpPr txBox="1">
            <a:spLocks/>
          </p:cNvSpPr>
          <p:nvPr/>
        </p:nvSpPr>
        <p:spPr>
          <a:xfrm>
            <a:off x="0" y="28844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nb-NO" sz="8000" dirty="0">
              <a:solidFill>
                <a:srgbClr val="FF53DA"/>
              </a:solidFill>
              <a:latin typeface="Bebas Neue" panose="020B0606020202050201" pitchFamily="34" charset="0"/>
              <a:cs typeface="Montserrat Black"/>
            </a:endParaRPr>
          </a:p>
        </p:txBody>
      </p:sp>
      <p:sp>
        <p:nvSpPr>
          <p:cNvPr id="8" name="Content Placeholder 2">
            <a:extLst>
              <a:ext uri="{FF2B5EF4-FFF2-40B4-BE49-F238E27FC236}">
                <a16:creationId xmlns:a16="http://schemas.microsoft.com/office/drawing/2014/main" id="{C436AEEC-A7B1-4F59-A0FA-30BCF2C73D4D}"/>
              </a:ext>
            </a:extLst>
          </p:cNvPr>
          <p:cNvSpPr txBox="1">
            <a:spLocks/>
          </p:cNvSpPr>
          <p:nvPr/>
        </p:nvSpPr>
        <p:spPr>
          <a:xfrm>
            <a:off x="-6626" y="990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 MEASURING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CHOOSE OBJECTIVES</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=&gt; OBSERVE &lt;=</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REVISE/INVEST</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19201288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114</a:t>
            </a:fld>
            <a:endParaRPr lang="nb-NO"/>
          </a:p>
        </p:txBody>
      </p:sp>
      <p:sp>
        <p:nvSpPr>
          <p:cNvPr id="7" name="Content Placeholder 2"/>
          <p:cNvSpPr txBox="1">
            <a:spLocks/>
          </p:cNvSpPr>
          <p:nvPr/>
        </p:nvSpPr>
        <p:spPr>
          <a:xfrm>
            <a:off x="0" y="288449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nb-NO" sz="8000" dirty="0">
              <a:solidFill>
                <a:srgbClr val="FF53DA"/>
              </a:solidFill>
              <a:latin typeface="Bebas Neue" panose="020B0606020202050201" pitchFamily="34" charset="0"/>
              <a:cs typeface="Montserrat Black"/>
            </a:endParaRPr>
          </a:p>
        </p:txBody>
      </p:sp>
      <p:sp>
        <p:nvSpPr>
          <p:cNvPr id="8" name="Content Placeholder 2">
            <a:extLst>
              <a:ext uri="{FF2B5EF4-FFF2-40B4-BE49-F238E27FC236}">
                <a16:creationId xmlns:a16="http://schemas.microsoft.com/office/drawing/2014/main" id="{C436AEEC-A7B1-4F59-A0FA-30BCF2C73D4D}"/>
              </a:ext>
            </a:extLst>
          </p:cNvPr>
          <p:cNvSpPr txBox="1">
            <a:spLocks/>
          </p:cNvSpPr>
          <p:nvPr/>
        </p:nvSpPr>
        <p:spPr>
          <a:xfrm>
            <a:off x="-6626" y="990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 MEASURING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CHOOSE OBJECTIVES</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OBSERVE</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=&gt; REVISE/INVEST &lt;=</a:t>
            </a:r>
          </a:p>
        </p:txBody>
      </p:sp>
    </p:spTree>
    <p:extLst>
      <p:ext uri="{BB962C8B-B14F-4D97-AF65-F5344CB8AC3E}">
        <p14:creationId xmlns:p14="http://schemas.microsoft.com/office/powerpoint/2010/main" val="8775575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OBSERVATION</a:t>
            </a:r>
          </a:p>
        </p:txBody>
      </p:sp>
    </p:spTree>
    <p:extLst>
      <p:ext uri="{BB962C8B-B14F-4D97-AF65-F5344CB8AC3E}">
        <p14:creationId xmlns:p14="http://schemas.microsoft.com/office/powerpoint/2010/main" val="15592301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DASHBOARDS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30797523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117</a:t>
            </a:fld>
            <a:endParaRPr lang="nb-NO"/>
          </a:p>
        </p:txBody>
      </p:sp>
      <p:pic>
        <p:nvPicPr>
          <p:cNvPr id="5" name="Bilde 4">
            <a:extLst>
              <a:ext uri="{FF2B5EF4-FFF2-40B4-BE49-F238E27FC236}">
                <a16:creationId xmlns:a16="http://schemas.microsoft.com/office/drawing/2014/main" id="{AD2FA0CC-C391-4413-B23D-95AC3E452D13}"/>
              </a:ext>
            </a:extLst>
          </p:cNvPr>
          <p:cNvPicPr>
            <a:picLocks noChangeAspect="1"/>
          </p:cNvPicPr>
          <p:nvPr/>
        </p:nvPicPr>
        <p:blipFill>
          <a:blip r:embed="rId3"/>
          <a:stretch>
            <a:fillRect/>
          </a:stretch>
        </p:blipFill>
        <p:spPr>
          <a:xfrm>
            <a:off x="0" y="1179871"/>
            <a:ext cx="9144000" cy="4498258"/>
          </a:xfrm>
          <a:prstGeom prst="rect">
            <a:avLst/>
          </a:prstGeom>
        </p:spPr>
      </p:pic>
    </p:spTree>
    <p:extLst>
      <p:ext uri="{BB962C8B-B14F-4D97-AF65-F5344CB8AC3E}">
        <p14:creationId xmlns:p14="http://schemas.microsoft.com/office/powerpoint/2010/main" val="22799597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REPORTS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20323839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119</a:t>
            </a:fld>
            <a:endParaRPr lang="nb-NO"/>
          </a:p>
        </p:txBody>
      </p:sp>
      <p:pic>
        <p:nvPicPr>
          <p:cNvPr id="3" name="Bilde 2">
            <a:extLst>
              <a:ext uri="{FF2B5EF4-FFF2-40B4-BE49-F238E27FC236}">
                <a16:creationId xmlns:a16="http://schemas.microsoft.com/office/drawing/2014/main" id="{33C55ACD-E5C4-4C0C-B665-A5EF05F69AEB}"/>
              </a:ext>
            </a:extLst>
          </p:cNvPr>
          <p:cNvPicPr>
            <a:picLocks noChangeAspect="1"/>
          </p:cNvPicPr>
          <p:nvPr/>
        </p:nvPicPr>
        <p:blipFill>
          <a:blip r:embed="rId3"/>
          <a:stretch>
            <a:fillRect/>
          </a:stretch>
        </p:blipFill>
        <p:spPr>
          <a:xfrm>
            <a:off x="193647" y="666559"/>
            <a:ext cx="8756706" cy="5524881"/>
          </a:xfrm>
          <a:prstGeom prst="rect">
            <a:avLst/>
          </a:prstGeom>
        </p:spPr>
      </p:pic>
    </p:spTree>
    <p:extLst>
      <p:ext uri="{BB962C8B-B14F-4D97-AF65-F5344CB8AC3E}">
        <p14:creationId xmlns:p14="http://schemas.microsoft.com/office/powerpoint/2010/main" val="339825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TV STREAMING SERVICE</a:t>
            </a:r>
          </a:p>
        </p:txBody>
      </p:sp>
    </p:spTree>
    <p:extLst>
      <p:ext uri="{BB962C8B-B14F-4D97-AF65-F5344CB8AC3E}">
        <p14:creationId xmlns:p14="http://schemas.microsoft.com/office/powerpoint/2010/main" val="34579605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NOTIFICATIONS?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42949419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SHOULD WE SET UP ALERTS FOR SLO VIOLATIONS?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25880530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ALERTS SHOULD MEAN </a:t>
            </a:r>
            <a:r>
              <a:rPr lang="nb-NO" sz="8000" dirty="0">
                <a:solidFill>
                  <a:srgbClr val="3DFF06"/>
                </a:solidFill>
                <a:latin typeface="Bebas Neue" panose="020B0606020202050201" pitchFamily="34" charset="0"/>
                <a:cs typeface="Montserrat Black"/>
              </a:rPr>
              <a:t>ACTION NECESSARY</a:t>
            </a:r>
          </a:p>
        </p:txBody>
      </p:sp>
    </p:spTree>
    <p:extLst>
      <p:ext uri="{BB962C8B-B14F-4D97-AF65-F5344CB8AC3E}">
        <p14:creationId xmlns:p14="http://schemas.microsoft.com/office/powerpoint/2010/main" val="4245721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IT’S NOT A HEALTH CHECK</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18767743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124</a:t>
            </a:fld>
            <a:endParaRPr lang="nb-NO"/>
          </a:p>
        </p:txBody>
      </p:sp>
    </p:spTree>
    <p:extLst>
      <p:ext uri="{BB962C8B-B14F-4D97-AF65-F5344CB8AC3E}">
        <p14:creationId xmlns:p14="http://schemas.microsoft.com/office/powerpoint/2010/main" val="39526595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ARE WE </a:t>
            </a:r>
            <a:r>
              <a:rPr lang="nb-NO" sz="8000" dirty="0">
                <a:solidFill>
                  <a:srgbClr val="3DFF06"/>
                </a:solidFill>
                <a:latin typeface="Bebas Neue" panose="020B0606020202050201" pitchFamily="34" charset="0"/>
                <a:cs typeface="Montserrat Black"/>
              </a:rPr>
              <a:t>RELIABLE</a:t>
            </a:r>
            <a:r>
              <a:rPr lang="nb-NO" sz="8000" dirty="0">
                <a:solidFill>
                  <a:schemeClr val="bg1"/>
                </a:solidFill>
                <a:latin typeface="Bebas Neue" panose="020B0606020202050201" pitchFamily="34" charset="0"/>
                <a:cs typeface="Montserrat Black"/>
              </a:rPr>
              <a:t> NOW?</a:t>
            </a:r>
          </a:p>
        </p:txBody>
      </p:sp>
    </p:spTree>
    <p:extLst>
      <p:ext uri="{BB962C8B-B14F-4D97-AF65-F5344CB8AC3E}">
        <p14:creationId xmlns:p14="http://schemas.microsoft.com/office/powerpoint/2010/main" val="24127363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OF COURSE NOT!</a:t>
            </a:r>
          </a:p>
        </p:txBody>
      </p:sp>
    </p:spTree>
    <p:extLst>
      <p:ext uri="{BB962C8B-B14F-4D97-AF65-F5344CB8AC3E}">
        <p14:creationId xmlns:p14="http://schemas.microsoft.com/office/powerpoint/2010/main" val="25110109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WE HAVE </a:t>
            </a:r>
            <a:r>
              <a:rPr lang="nb-NO" sz="8000" dirty="0">
                <a:solidFill>
                  <a:srgbClr val="3DFF06"/>
                </a:solidFill>
                <a:latin typeface="Bebas Neue" panose="020B0606020202050201" pitchFamily="34" charset="0"/>
                <a:cs typeface="Montserrat Black"/>
              </a:rPr>
              <a:t>FEEDBACK</a:t>
            </a:r>
          </a:p>
        </p:txBody>
      </p:sp>
    </p:spTree>
    <p:extLst>
      <p:ext uri="{BB962C8B-B14F-4D97-AF65-F5344CB8AC3E}">
        <p14:creationId xmlns:p14="http://schemas.microsoft.com/office/powerpoint/2010/main" val="6178534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WE CAN </a:t>
            </a:r>
            <a:r>
              <a:rPr lang="nb-NO" sz="8000" dirty="0">
                <a:solidFill>
                  <a:srgbClr val="3DFF06"/>
                </a:solidFill>
                <a:latin typeface="Bebas Neue" panose="020B0606020202050201" pitchFamily="34" charset="0"/>
                <a:cs typeface="Montserrat Black"/>
              </a:rPr>
              <a:t>BEGIN WORKING</a:t>
            </a:r>
          </a:p>
        </p:txBody>
      </p:sp>
    </p:spTree>
    <p:extLst>
      <p:ext uri="{BB962C8B-B14F-4D97-AF65-F5344CB8AC3E}">
        <p14:creationId xmlns:p14="http://schemas.microsoft.com/office/powerpoint/2010/main" val="4132421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ARCHITECTING </a:t>
            </a:r>
            <a:br>
              <a:rPr lang="nb-NO" sz="8000" dirty="0">
                <a:solidFill>
                  <a:srgbClr val="3DFF06"/>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FOR RELIABILITY</a:t>
            </a:r>
          </a:p>
        </p:txBody>
      </p:sp>
    </p:spTree>
    <p:extLst>
      <p:ext uri="{BB962C8B-B14F-4D97-AF65-F5344CB8AC3E}">
        <p14:creationId xmlns:p14="http://schemas.microsoft.com/office/powerpoint/2010/main" val="277566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TV STREAMING APP</a:t>
            </a:r>
          </a:p>
        </p:txBody>
      </p:sp>
    </p:spTree>
    <p:extLst>
      <p:ext uri="{BB962C8B-B14F-4D97-AF65-F5344CB8AC3E}">
        <p14:creationId xmlns:p14="http://schemas.microsoft.com/office/powerpoint/2010/main" val="11896381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0000"/>
                </a:solidFill>
                <a:latin typeface="Bebas Neue" panose="020B0606020202050201" pitchFamily="34" charset="0"/>
                <a:cs typeface="Montserrat Black"/>
              </a:rPr>
              <a:t>RED</a:t>
            </a:r>
            <a:r>
              <a:rPr lang="nb-NO" sz="8000" dirty="0">
                <a:solidFill>
                  <a:schemeClr val="bg1"/>
                </a:solidFill>
                <a:latin typeface="Bebas Neue" panose="020B0606020202050201" pitchFamily="34" charset="0"/>
                <a:cs typeface="Montserrat Black"/>
              </a:rPr>
              <a:t> AND </a:t>
            </a:r>
            <a:r>
              <a:rPr lang="nb-NO" sz="8000" dirty="0">
                <a:solidFill>
                  <a:srgbClr val="3DFF06"/>
                </a:solidFill>
                <a:latin typeface="Bebas Neue" panose="020B0606020202050201" pitchFamily="34" charset="0"/>
                <a:cs typeface="Montserrat Black"/>
              </a:rPr>
              <a:t>GREEN</a:t>
            </a:r>
            <a:r>
              <a:rPr lang="nb-NO" sz="8000" dirty="0">
                <a:solidFill>
                  <a:schemeClr val="bg1"/>
                </a:solidFill>
                <a:latin typeface="Bebas Neue" panose="020B0606020202050201" pitchFamily="34" charset="0"/>
                <a:cs typeface="Montserrat Black"/>
              </a:rPr>
              <a:t> SERVICES</a:t>
            </a:r>
          </a:p>
        </p:txBody>
      </p:sp>
    </p:spTree>
    <p:extLst>
      <p:ext uri="{BB962C8B-B14F-4D97-AF65-F5344CB8AC3E}">
        <p14:creationId xmlns:p14="http://schemas.microsoft.com/office/powerpoint/2010/main" val="38102839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131</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74813" y="559373"/>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404520" y="770044"/>
            <a:ext cx="2326279"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2" name="TextBox 21"/>
          <p:cNvSpPr txBox="1"/>
          <p:nvPr/>
        </p:nvSpPr>
        <p:spPr>
          <a:xfrm>
            <a:off x="3533562" y="5345816"/>
            <a:ext cx="2068195"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4060148" y="2880677"/>
            <a:ext cx="1015021"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NRK</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TV</a:t>
            </a:r>
          </a:p>
        </p:txBody>
      </p:sp>
    </p:spTree>
    <p:extLst>
      <p:ext uri="{BB962C8B-B14F-4D97-AF65-F5344CB8AC3E}">
        <p14:creationId xmlns:p14="http://schemas.microsoft.com/office/powerpoint/2010/main" val="26643037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132</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74813" y="559373"/>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404520" y="770044"/>
            <a:ext cx="2326279"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2" name="TextBox 21"/>
          <p:cNvSpPr txBox="1"/>
          <p:nvPr/>
        </p:nvSpPr>
        <p:spPr>
          <a:xfrm>
            <a:off x="3533562" y="5345816"/>
            <a:ext cx="2068195"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4060148" y="2880677"/>
            <a:ext cx="1015021"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NRK</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TV</a:t>
            </a:r>
          </a:p>
        </p:txBody>
      </p:sp>
    </p:spTree>
    <p:extLst>
      <p:ext uri="{BB962C8B-B14F-4D97-AF65-F5344CB8AC3E}">
        <p14:creationId xmlns:p14="http://schemas.microsoft.com/office/powerpoint/2010/main" val="24253813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133</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chemeClr val="bg1">
              <a:lumMod val="7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74813"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404520" y="770044"/>
            <a:ext cx="2326279"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2" name="TextBox 21"/>
          <p:cNvSpPr txBox="1"/>
          <p:nvPr/>
        </p:nvSpPr>
        <p:spPr>
          <a:xfrm>
            <a:off x="3533562" y="5345816"/>
            <a:ext cx="2068195"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4060148" y="2880677"/>
            <a:ext cx="1015021"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NRK</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TV</a:t>
            </a:r>
          </a:p>
        </p:txBody>
      </p:sp>
    </p:spTree>
    <p:extLst>
      <p:ext uri="{BB962C8B-B14F-4D97-AF65-F5344CB8AC3E}">
        <p14:creationId xmlns:p14="http://schemas.microsoft.com/office/powerpoint/2010/main" val="3304159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134</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FFFF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FFFF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FFFF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74813"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404520" y="770044"/>
            <a:ext cx="2326279"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2" name="TextBox 21"/>
          <p:cNvSpPr txBox="1"/>
          <p:nvPr/>
        </p:nvSpPr>
        <p:spPr>
          <a:xfrm>
            <a:off x="3533562" y="5345816"/>
            <a:ext cx="2068195"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4060148" y="2880677"/>
            <a:ext cx="1015021"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NRK</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TV</a:t>
            </a:r>
          </a:p>
        </p:txBody>
      </p:sp>
    </p:spTree>
    <p:extLst>
      <p:ext uri="{BB962C8B-B14F-4D97-AF65-F5344CB8AC3E}">
        <p14:creationId xmlns:p14="http://schemas.microsoft.com/office/powerpoint/2010/main" val="17139027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SEPARATE SLOS</a:t>
            </a:r>
          </a:p>
        </p:txBody>
      </p:sp>
    </p:spTree>
    <p:extLst>
      <p:ext uri="{BB962C8B-B14F-4D97-AF65-F5344CB8AC3E}">
        <p14:creationId xmlns:p14="http://schemas.microsoft.com/office/powerpoint/2010/main" val="5430634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SEPARATE RELIABILITY MEASURES</a:t>
            </a:r>
          </a:p>
        </p:txBody>
      </p:sp>
    </p:spTree>
    <p:extLst>
      <p:ext uri="{BB962C8B-B14F-4D97-AF65-F5344CB8AC3E}">
        <p14:creationId xmlns:p14="http://schemas.microsoft.com/office/powerpoint/2010/main" val="26001742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INDEPENDENT SERVICES</a:t>
            </a:r>
          </a:p>
        </p:txBody>
      </p:sp>
    </p:spTree>
    <p:extLst>
      <p:ext uri="{BB962C8B-B14F-4D97-AF65-F5344CB8AC3E}">
        <p14:creationId xmlns:p14="http://schemas.microsoft.com/office/powerpoint/2010/main" val="25416140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FAILURE ISOLATION</a:t>
            </a:r>
          </a:p>
        </p:txBody>
      </p:sp>
    </p:spTree>
    <p:extLst>
      <p:ext uri="{BB962C8B-B14F-4D97-AF65-F5344CB8AC3E}">
        <p14:creationId xmlns:p14="http://schemas.microsoft.com/office/powerpoint/2010/main" val="17373785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PARTIAL FAILURE</a:t>
            </a:r>
          </a:p>
        </p:txBody>
      </p:sp>
    </p:spTree>
    <p:extLst>
      <p:ext uri="{BB962C8B-B14F-4D97-AF65-F5344CB8AC3E}">
        <p14:creationId xmlns:p14="http://schemas.microsoft.com/office/powerpoint/2010/main" val="3391186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a:t>
            </a:fld>
            <a:endParaRPr lang="nb-NO"/>
          </a:p>
        </p:txBody>
      </p:sp>
    </p:spTree>
    <p:extLst>
      <p:ext uri="{BB962C8B-B14F-4D97-AF65-F5344CB8AC3E}">
        <p14:creationId xmlns:p14="http://schemas.microsoft.com/office/powerpoint/2010/main" val="13748188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PARTIAL </a:t>
            </a:r>
            <a:r>
              <a:rPr lang="nb-NO" sz="8000" dirty="0">
                <a:solidFill>
                  <a:srgbClr val="3DFF06"/>
                </a:solidFill>
                <a:latin typeface="Bebas Neue" panose="020B0606020202050201" pitchFamily="34" charset="0"/>
                <a:cs typeface="Montserrat Black"/>
              </a:rPr>
              <a:t>SUCCESS</a:t>
            </a:r>
          </a:p>
        </p:txBody>
      </p:sp>
    </p:spTree>
    <p:extLst>
      <p:ext uri="{BB962C8B-B14F-4D97-AF65-F5344CB8AC3E}">
        <p14:creationId xmlns:p14="http://schemas.microsoft.com/office/powerpoint/2010/main" val="7278544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GRACEFUL DEGRADATION</a:t>
            </a:r>
          </a:p>
        </p:txBody>
      </p:sp>
    </p:spTree>
    <p:extLst>
      <p:ext uri="{BB962C8B-B14F-4D97-AF65-F5344CB8AC3E}">
        <p14:creationId xmlns:p14="http://schemas.microsoft.com/office/powerpoint/2010/main" val="36257589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VALIDATION</a:t>
            </a:r>
          </a:p>
        </p:txBody>
      </p:sp>
    </p:spTree>
    <p:extLst>
      <p:ext uri="{BB962C8B-B14F-4D97-AF65-F5344CB8AC3E}">
        <p14:creationId xmlns:p14="http://schemas.microsoft.com/office/powerpoint/2010/main" val="35543275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BROKEN PROXY</a:t>
            </a:r>
          </a:p>
        </p:txBody>
      </p:sp>
    </p:spTree>
    <p:extLst>
      <p:ext uri="{BB962C8B-B14F-4D97-AF65-F5344CB8AC3E}">
        <p14:creationId xmlns:p14="http://schemas.microsoft.com/office/powerpoint/2010/main" val="30006513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144</a:t>
            </a:fld>
            <a:endParaRPr lang="nb-NO"/>
          </a:p>
        </p:txBody>
      </p:sp>
      <p:sp>
        <p:nvSpPr>
          <p:cNvPr id="2" name="Rektangel: avrundede hjørner 1">
            <a:extLst>
              <a:ext uri="{FF2B5EF4-FFF2-40B4-BE49-F238E27FC236}">
                <a16:creationId xmlns:a16="http://schemas.microsoft.com/office/drawing/2014/main" id="{D3C772AA-B57A-4D10-BC5A-B0F5CE6B85B6}"/>
              </a:ext>
            </a:extLst>
          </p:cNvPr>
          <p:cNvSpPr/>
          <p:nvPr/>
        </p:nvSpPr>
        <p:spPr>
          <a:xfrm>
            <a:off x="1342571" y="2504621"/>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3" name="TekstSylinder 2">
            <a:extLst>
              <a:ext uri="{FF2B5EF4-FFF2-40B4-BE49-F238E27FC236}">
                <a16:creationId xmlns:a16="http://schemas.microsoft.com/office/drawing/2014/main" id="{E801A6B0-DFDB-4EE5-A27B-8166EF9CFE99}"/>
              </a:ext>
            </a:extLst>
          </p:cNvPr>
          <p:cNvSpPr txBox="1"/>
          <p:nvPr/>
        </p:nvSpPr>
        <p:spPr>
          <a:xfrm>
            <a:off x="851221" y="2012510"/>
            <a:ext cx="1739579" cy="461665"/>
          </a:xfrm>
          <a:prstGeom prst="rect">
            <a:avLst/>
          </a:prstGeom>
          <a:noFill/>
        </p:spPr>
        <p:txBody>
          <a:bodyPr wrap="none" rtlCol="0">
            <a:spAutoFit/>
          </a:bodyPr>
          <a:lstStyle/>
          <a:p>
            <a:r>
              <a:rPr lang="nb-NO" sz="2400" dirty="0">
                <a:solidFill>
                  <a:schemeClr val="bg1"/>
                </a:solidFill>
              </a:rPr>
              <a:t>MOBILE APP</a:t>
            </a:r>
          </a:p>
        </p:txBody>
      </p:sp>
      <p:sp>
        <p:nvSpPr>
          <p:cNvPr id="12" name="Rektangel: avrundede hjørner 11">
            <a:extLst>
              <a:ext uri="{FF2B5EF4-FFF2-40B4-BE49-F238E27FC236}">
                <a16:creationId xmlns:a16="http://schemas.microsoft.com/office/drawing/2014/main" id="{EDFA7B87-1932-4AA5-B955-805593730FB7}"/>
              </a:ext>
            </a:extLst>
          </p:cNvPr>
          <p:cNvSpPr/>
          <p:nvPr/>
        </p:nvSpPr>
        <p:spPr>
          <a:xfrm>
            <a:off x="7048500" y="2504619"/>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3" name="TekstSylinder 12">
            <a:extLst>
              <a:ext uri="{FF2B5EF4-FFF2-40B4-BE49-F238E27FC236}">
                <a16:creationId xmlns:a16="http://schemas.microsoft.com/office/drawing/2014/main" id="{29593C76-7462-40C8-9DD4-0CA8005D8225}"/>
              </a:ext>
            </a:extLst>
          </p:cNvPr>
          <p:cNvSpPr txBox="1"/>
          <p:nvPr/>
        </p:nvSpPr>
        <p:spPr>
          <a:xfrm>
            <a:off x="7125843" y="2012512"/>
            <a:ext cx="598241" cy="461665"/>
          </a:xfrm>
          <a:prstGeom prst="rect">
            <a:avLst/>
          </a:prstGeom>
          <a:noFill/>
        </p:spPr>
        <p:txBody>
          <a:bodyPr wrap="none" rtlCol="0">
            <a:spAutoFit/>
          </a:bodyPr>
          <a:lstStyle/>
          <a:p>
            <a:r>
              <a:rPr lang="nb-NO" sz="2400" dirty="0">
                <a:solidFill>
                  <a:schemeClr val="bg1"/>
                </a:solidFill>
              </a:rPr>
              <a:t>API</a:t>
            </a:r>
            <a:endParaRPr lang="nb-NO" dirty="0">
              <a:solidFill>
                <a:schemeClr val="bg1"/>
              </a:solidFill>
            </a:endParaRPr>
          </a:p>
        </p:txBody>
      </p:sp>
      <p:cxnSp>
        <p:nvCxnSpPr>
          <p:cNvPr id="14" name="Rett pilkobling 13">
            <a:extLst>
              <a:ext uri="{FF2B5EF4-FFF2-40B4-BE49-F238E27FC236}">
                <a16:creationId xmlns:a16="http://schemas.microsoft.com/office/drawing/2014/main" id="{82A4C0A9-55EA-46A9-9EA2-AE1411BEC2B9}"/>
              </a:ext>
            </a:extLst>
          </p:cNvPr>
          <p:cNvCxnSpPr>
            <a:cxnSpLocks/>
            <a:endCxn id="12" idx="1"/>
          </p:cNvCxnSpPr>
          <p:nvPr/>
        </p:nvCxnSpPr>
        <p:spPr>
          <a:xfrm flipV="1">
            <a:off x="2095500" y="3243034"/>
            <a:ext cx="4953000" cy="4"/>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TekstSylinder 14">
            <a:extLst>
              <a:ext uri="{FF2B5EF4-FFF2-40B4-BE49-F238E27FC236}">
                <a16:creationId xmlns:a16="http://schemas.microsoft.com/office/drawing/2014/main" id="{867A69A3-BAAB-4D76-93BD-102325334C4C}"/>
              </a:ext>
            </a:extLst>
          </p:cNvPr>
          <p:cNvSpPr txBox="1"/>
          <p:nvPr/>
        </p:nvSpPr>
        <p:spPr>
          <a:xfrm>
            <a:off x="6237362" y="4107196"/>
            <a:ext cx="2375202" cy="707886"/>
          </a:xfrm>
          <a:prstGeom prst="rect">
            <a:avLst/>
          </a:prstGeom>
          <a:noFill/>
        </p:spPr>
        <p:txBody>
          <a:bodyPr wrap="none" rtlCol="0">
            <a:spAutoFit/>
          </a:bodyPr>
          <a:lstStyle/>
          <a:p>
            <a:r>
              <a:rPr lang="nb-NO" sz="2000" dirty="0">
                <a:solidFill>
                  <a:srgbClr val="3DFF06"/>
                </a:solidFill>
              </a:rPr>
              <a:t>✓</a:t>
            </a:r>
            <a:r>
              <a:rPr lang="nb-NO" sz="2000" dirty="0">
                <a:solidFill>
                  <a:schemeClr val="bg1"/>
                </a:solidFill>
              </a:rPr>
              <a:t> </a:t>
            </a:r>
            <a:r>
              <a:rPr lang="nb-NO" sz="2000" dirty="0">
                <a:solidFill>
                  <a:srgbClr val="3DFF06"/>
                </a:solidFill>
              </a:rPr>
              <a:t>PERSONALIZATION</a:t>
            </a:r>
            <a:br>
              <a:rPr lang="nb-NO" sz="2000" dirty="0">
                <a:solidFill>
                  <a:schemeClr val="bg1"/>
                </a:solidFill>
              </a:rPr>
            </a:br>
            <a:r>
              <a:rPr lang="nb-NO" sz="2000" dirty="0">
                <a:solidFill>
                  <a:srgbClr val="3DFF06"/>
                </a:solidFill>
              </a:rPr>
              <a:t>✓ PLAYBACK</a:t>
            </a:r>
            <a:endParaRPr lang="nb-NO" sz="2000" dirty="0">
              <a:solidFill>
                <a:srgbClr val="FF0000"/>
              </a:solidFill>
            </a:endParaRPr>
          </a:p>
        </p:txBody>
      </p:sp>
      <p:sp>
        <p:nvSpPr>
          <p:cNvPr id="16" name="Rectangle 1">
            <a:extLst>
              <a:ext uri="{FF2B5EF4-FFF2-40B4-BE49-F238E27FC236}">
                <a16:creationId xmlns:a16="http://schemas.microsoft.com/office/drawing/2014/main" id="{9AE311B6-7999-4CB8-9FEE-F5BAC589435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0" i="0" u="none" strike="noStrike" cap="none" normalizeH="0" baseline="0">
                <a:ln>
                  <a:noFill/>
                </a:ln>
                <a:solidFill>
                  <a:schemeClr val="tx1"/>
                </a:solidFill>
                <a:effectLst/>
                <a:latin typeface="Arial" panose="020B0604020202020204" pitchFamily="34" charset="0"/>
              </a:rPr>
              <a:t>✗ </a:t>
            </a:r>
          </a:p>
        </p:txBody>
      </p:sp>
      <p:sp>
        <p:nvSpPr>
          <p:cNvPr id="19" name="TekstSylinder 18">
            <a:extLst>
              <a:ext uri="{FF2B5EF4-FFF2-40B4-BE49-F238E27FC236}">
                <a16:creationId xmlns:a16="http://schemas.microsoft.com/office/drawing/2014/main" id="{6888F9A3-330A-43F9-B69A-0293BB2F3B11}"/>
              </a:ext>
            </a:extLst>
          </p:cNvPr>
          <p:cNvSpPr txBox="1"/>
          <p:nvPr/>
        </p:nvSpPr>
        <p:spPr>
          <a:xfrm>
            <a:off x="531434" y="4089957"/>
            <a:ext cx="2375202" cy="707886"/>
          </a:xfrm>
          <a:prstGeom prst="rect">
            <a:avLst/>
          </a:prstGeom>
          <a:noFill/>
        </p:spPr>
        <p:txBody>
          <a:bodyPr wrap="none" rtlCol="0">
            <a:spAutoFit/>
          </a:bodyPr>
          <a:lstStyle/>
          <a:p>
            <a:r>
              <a:rPr lang="nb-NO" sz="2000" dirty="0">
                <a:solidFill>
                  <a:srgbClr val="3DFF06"/>
                </a:solidFill>
              </a:rPr>
              <a:t>✓</a:t>
            </a:r>
            <a:r>
              <a:rPr lang="nb-NO" sz="2000" dirty="0">
                <a:solidFill>
                  <a:schemeClr val="bg1"/>
                </a:solidFill>
              </a:rPr>
              <a:t> </a:t>
            </a:r>
            <a:r>
              <a:rPr lang="nb-NO" sz="2000" dirty="0">
                <a:solidFill>
                  <a:srgbClr val="3DFF06"/>
                </a:solidFill>
              </a:rPr>
              <a:t>PERSONALIZATION</a:t>
            </a:r>
            <a:br>
              <a:rPr lang="nb-NO" sz="2000" dirty="0">
                <a:solidFill>
                  <a:schemeClr val="bg1"/>
                </a:solidFill>
              </a:rPr>
            </a:br>
            <a:r>
              <a:rPr lang="nb-NO" sz="2000" dirty="0">
                <a:solidFill>
                  <a:srgbClr val="3DFF06"/>
                </a:solidFill>
              </a:rPr>
              <a:t>✓ PLAYBACK</a:t>
            </a:r>
            <a:endParaRPr lang="nb-NO" sz="2000" dirty="0">
              <a:solidFill>
                <a:srgbClr val="FF0000"/>
              </a:solidFill>
            </a:endParaRPr>
          </a:p>
        </p:txBody>
      </p:sp>
    </p:spTree>
    <p:extLst>
      <p:ext uri="{BB962C8B-B14F-4D97-AF65-F5344CB8AC3E}">
        <p14:creationId xmlns:p14="http://schemas.microsoft.com/office/powerpoint/2010/main" val="340409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145</a:t>
            </a:fld>
            <a:endParaRPr lang="nb-NO"/>
          </a:p>
        </p:txBody>
      </p:sp>
      <p:sp>
        <p:nvSpPr>
          <p:cNvPr id="2" name="Rektangel: avrundede hjørner 1">
            <a:extLst>
              <a:ext uri="{FF2B5EF4-FFF2-40B4-BE49-F238E27FC236}">
                <a16:creationId xmlns:a16="http://schemas.microsoft.com/office/drawing/2014/main" id="{D3C772AA-B57A-4D10-BC5A-B0F5CE6B85B6}"/>
              </a:ext>
            </a:extLst>
          </p:cNvPr>
          <p:cNvSpPr/>
          <p:nvPr/>
        </p:nvSpPr>
        <p:spPr>
          <a:xfrm>
            <a:off x="1342571" y="2504621"/>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3" name="TekstSylinder 2">
            <a:extLst>
              <a:ext uri="{FF2B5EF4-FFF2-40B4-BE49-F238E27FC236}">
                <a16:creationId xmlns:a16="http://schemas.microsoft.com/office/drawing/2014/main" id="{E801A6B0-DFDB-4EE5-A27B-8166EF9CFE99}"/>
              </a:ext>
            </a:extLst>
          </p:cNvPr>
          <p:cNvSpPr txBox="1"/>
          <p:nvPr/>
        </p:nvSpPr>
        <p:spPr>
          <a:xfrm>
            <a:off x="851221" y="2012510"/>
            <a:ext cx="1739579" cy="461665"/>
          </a:xfrm>
          <a:prstGeom prst="rect">
            <a:avLst/>
          </a:prstGeom>
          <a:noFill/>
        </p:spPr>
        <p:txBody>
          <a:bodyPr wrap="none" rtlCol="0">
            <a:spAutoFit/>
          </a:bodyPr>
          <a:lstStyle/>
          <a:p>
            <a:r>
              <a:rPr lang="nb-NO" sz="2400" dirty="0">
                <a:solidFill>
                  <a:schemeClr val="bg1"/>
                </a:solidFill>
              </a:rPr>
              <a:t>MOBILE APP</a:t>
            </a:r>
          </a:p>
        </p:txBody>
      </p:sp>
      <p:sp>
        <p:nvSpPr>
          <p:cNvPr id="10" name="TekstSylinder 9">
            <a:extLst>
              <a:ext uri="{FF2B5EF4-FFF2-40B4-BE49-F238E27FC236}">
                <a16:creationId xmlns:a16="http://schemas.microsoft.com/office/drawing/2014/main" id="{88AC17DE-DF01-4DCF-A198-F255CBDFD766}"/>
              </a:ext>
            </a:extLst>
          </p:cNvPr>
          <p:cNvSpPr txBox="1"/>
          <p:nvPr/>
        </p:nvSpPr>
        <p:spPr>
          <a:xfrm>
            <a:off x="3509658" y="2012511"/>
            <a:ext cx="2124684" cy="461665"/>
          </a:xfrm>
          <a:prstGeom prst="rect">
            <a:avLst/>
          </a:prstGeom>
          <a:noFill/>
        </p:spPr>
        <p:txBody>
          <a:bodyPr wrap="none" rtlCol="0">
            <a:spAutoFit/>
          </a:bodyPr>
          <a:lstStyle/>
          <a:p>
            <a:r>
              <a:rPr lang="nb-NO" sz="2400" dirty="0">
                <a:solidFill>
                  <a:schemeClr val="bg1"/>
                </a:solidFill>
              </a:rPr>
              <a:t>BROKEN PROXY</a:t>
            </a:r>
          </a:p>
        </p:txBody>
      </p:sp>
      <p:sp>
        <p:nvSpPr>
          <p:cNvPr id="11" name="Rektangel: avrundede hjørner 10">
            <a:extLst>
              <a:ext uri="{FF2B5EF4-FFF2-40B4-BE49-F238E27FC236}">
                <a16:creationId xmlns:a16="http://schemas.microsoft.com/office/drawing/2014/main" id="{4E96716E-3BB6-4FC4-8C43-6FC3EAC84648}"/>
              </a:ext>
            </a:extLst>
          </p:cNvPr>
          <p:cNvSpPr/>
          <p:nvPr/>
        </p:nvSpPr>
        <p:spPr>
          <a:xfrm>
            <a:off x="4195535" y="2504620"/>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2" name="Rektangel: avrundede hjørner 11">
            <a:extLst>
              <a:ext uri="{FF2B5EF4-FFF2-40B4-BE49-F238E27FC236}">
                <a16:creationId xmlns:a16="http://schemas.microsoft.com/office/drawing/2014/main" id="{EDFA7B87-1932-4AA5-B955-805593730FB7}"/>
              </a:ext>
            </a:extLst>
          </p:cNvPr>
          <p:cNvSpPr/>
          <p:nvPr/>
        </p:nvSpPr>
        <p:spPr>
          <a:xfrm>
            <a:off x="7048500" y="2504619"/>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3" name="TekstSylinder 12">
            <a:extLst>
              <a:ext uri="{FF2B5EF4-FFF2-40B4-BE49-F238E27FC236}">
                <a16:creationId xmlns:a16="http://schemas.microsoft.com/office/drawing/2014/main" id="{29593C76-7462-40C8-9DD4-0CA8005D8225}"/>
              </a:ext>
            </a:extLst>
          </p:cNvPr>
          <p:cNvSpPr txBox="1"/>
          <p:nvPr/>
        </p:nvSpPr>
        <p:spPr>
          <a:xfrm>
            <a:off x="7125843" y="2012512"/>
            <a:ext cx="598241" cy="461665"/>
          </a:xfrm>
          <a:prstGeom prst="rect">
            <a:avLst/>
          </a:prstGeom>
          <a:noFill/>
        </p:spPr>
        <p:txBody>
          <a:bodyPr wrap="none" rtlCol="0">
            <a:spAutoFit/>
          </a:bodyPr>
          <a:lstStyle/>
          <a:p>
            <a:r>
              <a:rPr lang="nb-NO" sz="2400" dirty="0">
                <a:solidFill>
                  <a:schemeClr val="bg1"/>
                </a:solidFill>
              </a:rPr>
              <a:t>API</a:t>
            </a:r>
            <a:endParaRPr lang="nb-NO" dirty="0">
              <a:solidFill>
                <a:schemeClr val="bg1"/>
              </a:solidFill>
            </a:endParaRPr>
          </a:p>
        </p:txBody>
      </p:sp>
      <p:cxnSp>
        <p:nvCxnSpPr>
          <p:cNvPr id="7" name="Rett pilkobling 6">
            <a:extLst>
              <a:ext uri="{FF2B5EF4-FFF2-40B4-BE49-F238E27FC236}">
                <a16:creationId xmlns:a16="http://schemas.microsoft.com/office/drawing/2014/main" id="{E4079DE0-1E25-4B34-91F4-B5B4255B9D10}"/>
              </a:ext>
            </a:extLst>
          </p:cNvPr>
          <p:cNvCxnSpPr>
            <a:stCxn id="2" idx="3"/>
            <a:endCxn id="11" idx="1"/>
          </p:cNvCxnSpPr>
          <p:nvPr/>
        </p:nvCxnSpPr>
        <p:spPr>
          <a:xfrm flipV="1">
            <a:off x="2095500" y="3243035"/>
            <a:ext cx="2100035" cy="1"/>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Rett pilkobling 13">
            <a:extLst>
              <a:ext uri="{FF2B5EF4-FFF2-40B4-BE49-F238E27FC236}">
                <a16:creationId xmlns:a16="http://schemas.microsoft.com/office/drawing/2014/main" id="{F4D6BEF4-83DB-4744-B6CC-BF17B14F6EC2}"/>
              </a:ext>
            </a:extLst>
          </p:cNvPr>
          <p:cNvCxnSpPr/>
          <p:nvPr/>
        </p:nvCxnSpPr>
        <p:spPr>
          <a:xfrm flipV="1">
            <a:off x="4948464" y="3243036"/>
            <a:ext cx="2100035" cy="1"/>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TekstSylinder 14">
            <a:extLst>
              <a:ext uri="{FF2B5EF4-FFF2-40B4-BE49-F238E27FC236}">
                <a16:creationId xmlns:a16="http://schemas.microsoft.com/office/drawing/2014/main" id="{AC34DDB6-82B7-4F62-A463-31C5147DEB6A}"/>
              </a:ext>
            </a:extLst>
          </p:cNvPr>
          <p:cNvSpPr txBox="1"/>
          <p:nvPr/>
        </p:nvSpPr>
        <p:spPr>
          <a:xfrm>
            <a:off x="6237362" y="4107196"/>
            <a:ext cx="2375202" cy="707886"/>
          </a:xfrm>
          <a:prstGeom prst="rect">
            <a:avLst/>
          </a:prstGeom>
          <a:noFill/>
        </p:spPr>
        <p:txBody>
          <a:bodyPr wrap="none" rtlCol="0">
            <a:spAutoFit/>
          </a:bodyPr>
          <a:lstStyle/>
          <a:p>
            <a:r>
              <a:rPr lang="nb-NO" sz="2000" dirty="0">
                <a:solidFill>
                  <a:srgbClr val="3DFF06"/>
                </a:solidFill>
              </a:rPr>
              <a:t>✓</a:t>
            </a:r>
            <a:r>
              <a:rPr lang="nb-NO" sz="2000" dirty="0">
                <a:solidFill>
                  <a:schemeClr val="bg1"/>
                </a:solidFill>
              </a:rPr>
              <a:t> </a:t>
            </a:r>
            <a:r>
              <a:rPr lang="nb-NO" sz="2000" dirty="0">
                <a:solidFill>
                  <a:srgbClr val="3DFF06"/>
                </a:solidFill>
              </a:rPr>
              <a:t>PERSONALIZATION</a:t>
            </a:r>
            <a:br>
              <a:rPr lang="nb-NO" sz="2000" dirty="0">
                <a:solidFill>
                  <a:schemeClr val="bg1"/>
                </a:solidFill>
              </a:rPr>
            </a:br>
            <a:r>
              <a:rPr lang="nb-NO" sz="2000" dirty="0">
                <a:solidFill>
                  <a:srgbClr val="3DFF06"/>
                </a:solidFill>
              </a:rPr>
              <a:t>✓ PLAYBACK</a:t>
            </a:r>
            <a:endParaRPr lang="nb-NO" sz="2000" dirty="0">
              <a:solidFill>
                <a:srgbClr val="FF0000"/>
              </a:solidFill>
            </a:endParaRPr>
          </a:p>
        </p:txBody>
      </p:sp>
      <p:sp>
        <p:nvSpPr>
          <p:cNvPr id="16" name="TekstSylinder 15">
            <a:extLst>
              <a:ext uri="{FF2B5EF4-FFF2-40B4-BE49-F238E27FC236}">
                <a16:creationId xmlns:a16="http://schemas.microsoft.com/office/drawing/2014/main" id="{EEF48F71-60B5-45EB-B95B-47E2D0149D92}"/>
              </a:ext>
            </a:extLst>
          </p:cNvPr>
          <p:cNvSpPr txBox="1"/>
          <p:nvPr/>
        </p:nvSpPr>
        <p:spPr>
          <a:xfrm>
            <a:off x="3384399" y="4118642"/>
            <a:ext cx="2392835" cy="400110"/>
          </a:xfrm>
          <a:prstGeom prst="rect">
            <a:avLst/>
          </a:prstGeom>
          <a:noFill/>
        </p:spPr>
        <p:txBody>
          <a:bodyPr wrap="none" rtlCol="0">
            <a:spAutoFit/>
          </a:bodyPr>
          <a:lstStyle/>
          <a:p>
            <a:r>
              <a:rPr kumimoji="0" lang="nb-NO" altLang="nb-NO" sz="2000" b="0" i="0" u="none" strike="noStrike" cap="none" normalizeH="0" baseline="0" dirty="0">
                <a:ln>
                  <a:noFill/>
                </a:ln>
                <a:solidFill>
                  <a:srgbClr val="FF0000"/>
                </a:solidFill>
                <a:effectLst/>
                <a:latin typeface="+mj-lt"/>
              </a:rPr>
              <a:t>✗ PERSONALIZATION</a:t>
            </a:r>
            <a:endParaRPr lang="nb-NO" sz="2000" dirty="0">
              <a:solidFill>
                <a:srgbClr val="FF0000"/>
              </a:solidFill>
            </a:endParaRPr>
          </a:p>
        </p:txBody>
      </p:sp>
      <p:sp>
        <p:nvSpPr>
          <p:cNvPr id="8" name="Rectangle 1">
            <a:extLst>
              <a:ext uri="{FF2B5EF4-FFF2-40B4-BE49-F238E27FC236}">
                <a16:creationId xmlns:a16="http://schemas.microsoft.com/office/drawing/2014/main" id="{FEB7FE99-F874-482E-9D76-846E1850A66C}"/>
              </a:ext>
            </a:extLst>
          </p:cNvPr>
          <p:cNvSpPr>
            <a:spLocks noChangeArrowheads="1"/>
          </p:cNvSpPr>
          <p:nvPr/>
        </p:nvSpPr>
        <p:spPr bwMode="auto">
          <a:xfrm>
            <a:off x="0" y="-134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0" i="0" u="none" strike="noStrike" cap="none" normalizeH="0" baseline="0" dirty="0">
                <a:ln>
                  <a:noFill/>
                </a:ln>
                <a:solidFill>
                  <a:schemeClr val="tx1"/>
                </a:solidFill>
                <a:effectLst/>
                <a:latin typeface="Arial" panose="020B0604020202020204" pitchFamily="34" charset="0"/>
              </a:rPr>
              <a:t>✗ </a:t>
            </a:r>
          </a:p>
        </p:txBody>
      </p:sp>
      <p:sp>
        <p:nvSpPr>
          <p:cNvPr id="17" name="TekstSylinder 16">
            <a:extLst>
              <a:ext uri="{FF2B5EF4-FFF2-40B4-BE49-F238E27FC236}">
                <a16:creationId xmlns:a16="http://schemas.microsoft.com/office/drawing/2014/main" id="{F4CB631E-03B3-4F65-9155-52684D04F470}"/>
              </a:ext>
            </a:extLst>
          </p:cNvPr>
          <p:cNvSpPr txBox="1"/>
          <p:nvPr/>
        </p:nvSpPr>
        <p:spPr>
          <a:xfrm>
            <a:off x="522617" y="4103261"/>
            <a:ext cx="2392835" cy="707886"/>
          </a:xfrm>
          <a:prstGeom prst="rect">
            <a:avLst/>
          </a:prstGeom>
          <a:noFill/>
        </p:spPr>
        <p:txBody>
          <a:bodyPr wrap="none" rtlCol="0">
            <a:spAutoFit/>
          </a:bodyPr>
          <a:lstStyle/>
          <a:p>
            <a:r>
              <a:rPr kumimoji="0" lang="nb-NO" altLang="nb-NO" sz="2000" b="0" i="0" u="none" strike="noStrike" cap="none" normalizeH="0" baseline="0" dirty="0">
                <a:ln>
                  <a:noFill/>
                </a:ln>
                <a:solidFill>
                  <a:srgbClr val="FF0000"/>
                </a:solidFill>
                <a:effectLst/>
                <a:latin typeface="+mj-lt"/>
              </a:rPr>
              <a:t>✗ PERSONALIZATION</a:t>
            </a:r>
            <a:br>
              <a:rPr lang="nb-NO" sz="2000" dirty="0">
                <a:solidFill>
                  <a:schemeClr val="bg1"/>
                </a:solidFill>
              </a:rPr>
            </a:br>
            <a:r>
              <a:rPr lang="nb-NO" sz="2000" dirty="0">
                <a:solidFill>
                  <a:srgbClr val="3DFF06"/>
                </a:solidFill>
              </a:rPr>
              <a:t>✓ PLAYBACK</a:t>
            </a:r>
            <a:endParaRPr lang="nb-NO" sz="2000" dirty="0">
              <a:solidFill>
                <a:srgbClr val="FF0000"/>
              </a:solidFill>
            </a:endParaRPr>
          </a:p>
        </p:txBody>
      </p:sp>
    </p:spTree>
    <p:extLst>
      <p:ext uri="{BB962C8B-B14F-4D97-AF65-F5344CB8AC3E}">
        <p14:creationId xmlns:p14="http://schemas.microsoft.com/office/powerpoint/2010/main" val="22137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THIS IS RESILIENCE</a:t>
            </a:r>
          </a:p>
        </p:txBody>
      </p:sp>
    </p:spTree>
    <p:extLst>
      <p:ext uri="{BB962C8B-B14F-4D97-AF65-F5344CB8AC3E}">
        <p14:creationId xmlns:p14="http://schemas.microsoft.com/office/powerpoint/2010/main" val="3768787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ABOUT ROBUSTNESS?</a:t>
            </a:r>
          </a:p>
        </p:txBody>
      </p:sp>
    </p:spTree>
    <p:extLst>
      <p:ext uri="{BB962C8B-B14F-4D97-AF65-F5344CB8AC3E}">
        <p14:creationId xmlns:p14="http://schemas.microsoft.com/office/powerpoint/2010/main" val="4017985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MEETING SLO</a:t>
            </a:r>
          </a:p>
        </p:txBody>
      </p:sp>
    </p:spTree>
    <p:extLst>
      <p:ext uri="{BB962C8B-B14F-4D97-AF65-F5344CB8AC3E}">
        <p14:creationId xmlns:p14="http://schemas.microsoft.com/office/powerpoint/2010/main" val="13564934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149</a:t>
            </a:fld>
            <a:endParaRPr lang="nb-NO"/>
          </a:p>
        </p:txBody>
      </p:sp>
      <p:sp>
        <p:nvSpPr>
          <p:cNvPr id="3" name="Ellipse 2">
            <a:extLst>
              <a:ext uri="{FF2B5EF4-FFF2-40B4-BE49-F238E27FC236}">
                <a16:creationId xmlns:a16="http://schemas.microsoft.com/office/drawing/2014/main" id="{2BD80841-AA31-4766-A000-8BF5C19ED983}"/>
              </a:ext>
            </a:extLst>
          </p:cNvPr>
          <p:cNvSpPr/>
          <p:nvPr/>
        </p:nvSpPr>
        <p:spPr>
          <a:xfrm>
            <a:off x="3689242" y="2533650"/>
            <a:ext cx="1790700" cy="17907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FF00"/>
              </a:solidFill>
            </a:endParaRPr>
          </a:p>
        </p:txBody>
      </p:sp>
      <p:cxnSp>
        <p:nvCxnSpPr>
          <p:cNvPr id="7" name="Rett linje 6">
            <a:extLst>
              <a:ext uri="{FF2B5EF4-FFF2-40B4-BE49-F238E27FC236}">
                <a16:creationId xmlns:a16="http://schemas.microsoft.com/office/drawing/2014/main" id="{75653BD8-01DC-4361-99AA-02A46EAC872C}"/>
              </a:ext>
            </a:extLst>
          </p:cNvPr>
          <p:cNvCxnSpPr>
            <a:cxnSpLocks/>
          </p:cNvCxnSpPr>
          <p:nvPr/>
        </p:nvCxnSpPr>
        <p:spPr>
          <a:xfrm flipH="1" flipV="1">
            <a:off x="4572000" y="559822"/>
            <a:ext cx="24587" cy="1517304"/>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Rett linje 11">
            <a:extLst>
              <a:ext uri="{FF2B5EF4-FFF2-40B4-BE49-F238E27FC236}">
                <a16:creationId xmlns:a16="http://schemas.microsoft.com/office/drawing/2014/main" id="{48587181-FB5C-49A7-9FA2-A1BDD2F819D5}"/>
              </a:ext>
            </a:extLst>
          </p:cNvPr>
          <p:cNvCxnSpPr>
            <a:cxnSpLocks/>
          </p:cNvCxnSpPr>
          <p:nvPr/>
        </p:nvCxnSpPr>
        <p:spPr>
          <a:xfrm flipV="1">
            <a:off x="4572000" y="4767483"/>
            <a:ext cx="24587" cy="1530695"/>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3" name="Rett linje 12">
            <a:extLst>
              <a:ext uri="{FF2B5EF4-FFF2-40B4-BE49-F238E27FC236}">
                <a16:creationId xmlns:a16="http://schemas.microsoft.com/office/drawing/2014/main" id="{A18AC2A9-7FD5-4393-A53E-B79408946984}"/>
              </a:ext>
            </a:extLst>
          </p:cNvPr>
          <p:cNvCxnSpPr>
            <a:cxnSpLocks/>
          </p:cNvCxnSpPr>
          <p:nvPr/>
        </p:nvCxnSpPr>
        <p:spPr>
          <a:xfrm>
            <a:off x="5941765" y="3422305"/>
            <a:ext cx="1499413" cy="6695"/>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7" name="Rett linje 16">
            <a:extLst>
              <a:ext uri="{FF2B5EF4-FFF2-40B4-BE49-F238E27FC236}">
                <a16:creationId xmlns:a16="http://schemas.microsoft.com/office/drawing/2014/main" id="{590BF942-6A97-4F2E-83E8-A55402FAC3EC}"/>
              </a:ext>
            </a:extLst>
          </p:cNvPr>
          <p:cNvCxnSpPr>
            <a:cxnSpLocks/>
          </p:cNvCxnSpPr>
          <p:nvPr/>
        </p:nvCxnSpPr>
        <p:spPr>
          <a:xfrm flipV="1">
            <a:off x="1777947" y="3422305"/>
            <a:ext cx="1473461" cy="6696"/>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8" name="Rett linje 17">
            <a:extLst>
              <a:ext uri="{FF2B5EF4-FFF2-40B4-BE49-F238E27FC236}">
                <a16:creationId xmlns:a16="http://schemas.microsoft.com/office/drawing/2014/main" id="{F91EF57A-72C3-44EB-A9C8-9E21D3B24954}"/>
              </a:ext>
            </a:extLst>
          </p:cNvPr>
          <p:cNvCxnSpPr>
            <a:cxnSpLocks/>
          </p:cNvCxnSpPr>
          <p:nvPr/>
        </p:nvCxnSpPr>
        <p:spPr>
          <a:xfrm flipV="1">
            <a:off x="5547771" y="1400185"/>
            <a:ext cx="1053044" cy="1070935"/>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Rett linje 19">
            <a:extLst>
              <a:ext uri="{FF2B5EF4-FFF2-40B4-BE49-F238E27FC236}">
                <a16:creationId xmlns:a16="http://schemas.microsoft.com/office/drawing/2014/main" id="{9F848DEE-DF05-4DE2-AB52-9F72D41D4D43}"/>
              </a:ext>
            </a:extLst>
          </p:cNvPr>
          <p:cNvCxnSpPr>
            <a:cxnSpLocks/>
          </p:cNvCxnSpPr>
          <p:nvPr/>
        </p:nvCxnSpPr>
        <p:spPr>
          <a:xfrm flipV="1">
            <a:off x="2543185" y="4373489"/>
            <a:ext cx="1102217" cy="1084326"/>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Rett linje 20">
            <a:extLst>
              <a:ext uri="{FF2B5EF4-FFF2-40B4-BE49-F238E27FC236}">
                <a16:creationId xmlns:a16="http://schemas.microsoft.com/office/drawing/2014/main" id="{170DEFAE-9F2E-4735-B346-56428E0C2571}"/>
              </a:ext>
            </a:extLst>
          </p:cNvPr>
          <p:cNvCxnSpPr>
            <a:cxnSpLocks/>
          </p:cNvCxnSpPr>
          <p:nvPr/>
        </p:nvCxnSpPr>
        <p:spPr>
          <a:xfrm flipH="1" flipV="1">
            <a:off x="5547771" y="4373489"/>
            <a:ext cx="1053044" cy="1084326"/>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Rett linje 23">
            <a:extLst>
              <a:ext uri="{FF2B5EF4-FFF2-40B4-BE49-F238E27FC236}">
                <a16:creationId xmlns:a16="http://schemas.microsoft.com/office/drawing/2014/main" id="{CDCD5998-B5F3-41A8-BA51-91CA48E0D24F}"/>
              </a:ext>
            </a:extLst>
          </p:cNvPr>
          <p:cNvCxnSpPr>
            <a:cxnSpLocks/>
          </p:cNvCxnSpPr>
          <p:nvPr/>
        </p:nvCxnSpPr>
        <p:spPr>
          <a:xfrm flipH="1" flipV="1">
            <a:off x="2543185" y="1400185"/>
            <a:ext cx="1102217" cy="1070935"/>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626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CLIENT - SERVER</a:t>
            </a:r>
          </a:p>
        </p:txBody>
      </p:sp>
    </p:spTree>
    <p:extLst>
      <p:ext uri="{BB962C8B-B14F-4D97-AF65-F5344CB8AC3E}">
        <p14:creationId xmlns:p14="http://schemas.microsoft.com/office/powerpoint/2010/main" val="1564202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MEETING SLO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ON A BAD DAY</a:t>
            </a:r>
          </a:p>
        </p:txBody>
      </p:sp>
    </p:spTree>
    <p:extLst>
      <p:ext uri="{BB962C8B-B14F-4D97-AF65-F5344CB8AC3E}">
        <p14:creationId xmlns:p14="http://schemas.microsoft.com/office/powerpoint/2010/main" val="40888020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MEETING SLO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UNDER STRESS</a:t>
            </a:r>
          </a:p>
        </p:txBody>
      </p:sp>
    </p:spTree>
    <p:extLst>
      <p:ext uri="{BB962C8B-B14F-4D97-AF65-F5344CB8AC3E}">
        <p14:creationId xmlns:p14="http://schemas.microsoft.com/office/powerpoint/2010/main" val="2365727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EXPERIMENTS</a:t>
            </a:r>
          </a:p>
        </p:txBody>
      </p:sp>
    </p:spTree>
    <p:extLst>
      <p:ext uri="{BB962C8B-B14F-4D97-AF65-F5344CB8AC3E}">
        <p14:creationId xmlns:p14="http://schemas.microsoft.com/office/powerpoint/2010/main" val="39566745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STRESS TESTS</a:t>
            </a:r>
          </a:p>
        </p:txBody>
      </p:sp>
    </p:spTree>
    <p:extLst>
      <p:ext uri="{BB962C8B-B14F-4D97-AF65-F5344CB8AC3E}">
        <p14:creationId xmlns:p14="http://schemas.microsoft.com/office/powerpoint/2010/main" val="35066924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TOOLS</a:t>
            </a:r>
          </a:p>
        </p:txBody>
      </p:sp>
    </p:spTree>
    <p:extLst>
      <p:ext uri="{BB962C8B-B14F-4D97-AF65-F5344CB8AC3E}">
        <p14:creationId xmlns:p14="http://schemas.microsoft.com/office/powerpoint/2010/main" val="13744907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155</a:t>
            </a:fld>
            <a:endParaRPr lang="nb-NO"/>
          </a:p>
        </p:txBody>
      </p:sp>
      <p:sp>
        <p:nvSpPr>
          <p:cNvPr id="8" name="Content Placeholder 2">
            <a:extLst>
              <a:ext uri="{FF2B5EF4-FFF2-40B4-BE49-F238E27FC236}">
                <a16:creationId xmlns:a16="http://schemas.microsoft.com/office/drawing/2014/main" id="{7AF77C67-EB58-4F26-8665-489FBE434232}"/>
              </a:ext>
            </a:extLst>
          </p:cNvPr>
          <p:cNvSpPr txBox="1">
            <a:spLocks/>
          </p:cNvSpPr>
          <p:nvPr/>
        </p:nvSpPr>
        <p:spPr>
          <a:xfrm>
            <a:off x="-1" y="68316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LOAD TESTING</a:t>
            </a:r>
          </a:p>
        </p:txBody>
      </p:sp>
      <p:pic>
        <p:nvPicPr>
          <p:cNvPr id="10" name="Bilde 9">
            <a:extLst>
              <a:ext uri="{FF2B5EF4-FFF2-40B4-BE49-F238E27FC236}">
                <a16:creationId xmlns:a16="http://schemas.microsoft.com/office/drawing/2014/main" id="{406497F1-EB11-42F2-84C7-B9219602C35C}"/>
              </a:ext>
            </a:extLst>
          </p:cNvPr>
          <p:cNvPicPr>
            <a:picLocks noChangeAspect="1"/>
          </p:cNvPicPr>
          <p:nvPr/>
        </p:nvPicPr>
        <p:blipFill>
          <a:blip r:embed="rId3"/>
          <a:stretch>
            <a:fillRect/>
          </a:stretch>
        </p:blipFill>
        <p:spPr>
          <a:xfrm>
            <a:off x="2799906" y="2362200"/>
            <a:ext cx="3544186" cy="3429000"/>
          </a:xfrm>
          <a:prstGeom prst="rect">
            <a:avLst/>
          </a:prstGeom>
        </p:spPr>
      </p:pic>
    </p:spTree>
    <p:extLst>
      <p:ext uri="{BB962C8B-B14F-4D97-AF65-F5344CB8AC3E}">
        <p14:creationId xmlns:p14="http://schemas.microsoft.com/office/powerpoint/2010/main" val="32797192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156</a:t>
            </a:fld>
            <a:endParaRPr lang="nb-NO"/>
          </a:p>
        </p:txBody>
      </p:sp>
      <p:sp>
        <p:nvSpPr>
          <p:cNvPr id="8" name="Content Placeholder 2">
            <a:extLst>
              <a:ext uri="{FF2B5EF4-FFF2-40B4-BE49-F238E27FC236}">
                <a16:creationId xmlns:a16="http://schemas.microsoft.com/office/drawing/2014/main" id="{7AF77C67-EB58-4F26-8665-489FBE434232}"/>
              </a:ext>
            </a:extLst>
          </p:cNvPr>
          <p:cNvSpPr txBox="1">
            <a:spLocks/>
          </p:cNvSpPr>
          <p:nvPr/>
        </p:nvSpPr>
        <p:spPr>
          <a:xfrm>
            <a:off x="0" y="68924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RESILIENCE LIBRARY</a:t>
            </a:r>
          </a:p>
        </p:txBody>
      </p:sp>
      <p:pic>
        <p:nvPicPr>
          <p:cNvPr id="5" name="Bilde 4" descr="Et bilde som inneholder tekst, utklipp, vektorgrafikk&#10;&#10;Automatisk generert beskrivelse">
            <a:extLst>
              <a:ext uri="{FF2B5EF4-FFF2-40B4-BE49-F238E27FC236}">
                <a16:creationId xmlns:a16="http://schemas.microsoft.com/office/drawing/2014/main" id="{089B69FE-D9C6-44D8-82CB-427F43FD78A5}"/>
              </a:ext>
            </a:extLst>
          </p:cNvPr>
          <p:cNvPicPr>
            <a:picLocks noChangeAspect="1"/>
          </p:cNvPicPr>
          <p:nvPr/>
        </p:nvPicPr>
        <p:blipFill>
          <a:blip r:embed="rId3"/>
          <a:stretch>
            <a:fillRect/>
          </a:stretch>
        </p:blipFill>
        <p:spPr>
          <a:xfrm>
            <a:off x="2893920" y="2368365"/>
            <a:ext cx="3356160" cy="3356160"/>
          </a:xfrm>
          <a:prstGeom prst="rect">
            <a:avLst/>
          </a:prstGeom>
        </p:spPr>
      </p:pic>
    </p:spTree>
    <p:extLst>
      <p:ext uri="{BB962C8B-B14F-4D97-AF65-F5344CB8AC3E}">
        <p14:creationId xmlns:p14="http://schemas.microsoft.com/office/powerpoint/2010/main" val="7360946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157</a:t>
            </a:fld>
            <a:endParaRPr lang="nb-NO"/>
          </a:p>
        </p:txBody>
      </p:sp>
      <p:sp>
        <p:nvSpPr>
          <p:cNvPr id="8" name="Content Placeholder 2">
            <a:extLst>
              <a:ext uri="{FF2B5EF4-FFF2-40B4-BE49-F238E27FC236}">
                <a16:creationId xmlns:a16="http://schemas.microsoft.com/office/drawing/2014/main" id="{7AF77C67-EB58-4F26-8665-489FBE434232}"/>
              </a:ext>
            </a:extLst>
          </p:cNvPr>
          <p:cNvSpPr txBox="1">
            <a:spLocks/>
          </p:cNvSpPr>
          <p:nvPr/>
        </p:nvSpPr>
        <p:spPr>
          <a:xfrm>
            <a:off x="0" y="68924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FAULT INJECTION LIBRARY</a:t>
            </a:r>
          </a:p>
        </p:txBody>
      </p:sp>
      <p:pic>
        <p:nvPicPr>
          <p:cNvPr id="3" name="Bilde 2">
            <a:extLst>
              <a:ext uri="{FF2B5EF4-FFF2-40B4-BE49-F238E27FC236}">
                <a16:creationId xmlns:a16="http://schemas.microsoft.com/office/drawing/2014/main" id="{24C0199A-69A7-4313-A990-561CEF8EC2F0}"/>
              </a:ext>
            </a:extLst>
          </p:cNvPr>
          <p:cNvPicPr>
            <a:picLocks noChangeAspect="1"/>
          </p:cNvPicPr>
          <p:nvPr/>
        </p:nvPicPr>
        <p:blipFill>
          <a:blip r:embed="rId3"/>
          <a:stretch>
            <a:fillRect/>
          </a:stretch>
        </p:blipFill>
        <p:spPr>
          <a:xfrm>
            <a:off x="2409825" y="2352674"/>
            <a:ext cx="4324350" cy="3259895"/>
          </a:xfrm>
          <a:prstGeom prst="rect">
            <a:avLst/>
          </a:prstGeom>
        </p:spPr>
      </p:pic>
    </p:spTree>
    <p:extLst>
      <p:ext uri="{BB962C8B-B14F-4D97-AF65-F5344CB8AC3E}">
        <p14:creationId xmlns:p14="http://schemas.microsoft.com/office/powerpoint/2010/main" val="4445073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A039E5CA-180E-40DF-955F-507A67B02975}"/>
              </a:ext>
            </a:extLst>
          </p:cNvPr>
          <p:cNvSpPr/>
          <p:nvPr/>
        </p:nvSpPr>
        <p:spPr>
          <a:xfrm>
            <a:off x="2552699" y="2066925"/>
            <a:ext cx="4038600" cy="386715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158</a:t>
            </a:fld>
            <a:endParaRPr lang="nb-NO"/>
          </a:p>
        </p:txBody>
      </p:sp>
      <p:sp>
        <p:nvSpPr>
          <p:cNvPr id="8" name="Content Placeholder 2">
            <a:extLst>
              <a:ext uri="{FF2B5EF4-FFF2-40B4-BE49-F238E27FC236}">
                <a16:creationId xmlns:a16="http://schemas.microsoft.com/office/drawing/2014/main" id="{7AF77C67-EB58-4F26-8665-489FBE434232}"/>
              </a:ext>
            </a:extLst>
          </p:cNvPr>
          <p:cNvSpPr txBox="1">
            <a:spLocks/>
          </p:cNvSpPr>
          <p:nvPr/>
        </p:nvSpPr>
        <p:spPr>
          <a:xfrm>
            <a:off x="0" y="68924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FEATURE TOGGLING</a:t>
            </a:r>
          </a:p>
        </p:txBody>
      </p:sp>
      <p:pic>
        <p:nvPicPr>
          <p:cNvPr id="9" name="Grafikk 8">
            <a:extLst>
              <a:ext uri="{FF2B5EF4-FFF2-40B4-BE49-F238E27FC236}">
                <a16:creationId xmlns:a16="http://schemas.microsoft.com/office/drawing/2014/main" id="{24C822FA-49B1-4303-9B60-01F001130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21793" y="2066925"/>
            <a:ext cx="3300413" cy="4207698"/>
          </a:xfrm>
          <a:prstGeom prst="rect">
            <a:avLst/>
          </a:prstGeom>
        </p:spPr>
      </p:pic>
    </p:spTree>
    <p:extLst>
      <p:ext uri="{BB962C8B-B14F-4D97-AF65-F5344CB8AC3E}">
        <p14:creationId xmlns:p14="http://schemas.microsoft.com/office/powerpoint/2010/main" val="21964574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PURE LOAD TESTS</a:t>
            </a:r>
          </a:p>
        </p:txBody>
      </p:sp>
    </p:spTree>
    <p:extLst>
      <p:ext uri="{BB962C8B-B14F-4D97-AF65-F5344CB8AC3E}">
        <p14:creationId xmlns:p14="http://schemas.microsoft.com/office/powerpoint/2010/main" val="3410162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PLAY THE GAME OF</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HUNT THE MEDIA MANIFEST</a:t>
            </a:r>
          </a:p>
        </p:txBody>
      </p:sp>
    </p:spTree>
    <p:extLst>
      <p:ext uri="{BB962C8B-B14F-4D97-AF65-F5344CB8AC3E}">
        <p14:creationId xmlns:p14="http://schemas.microsoft.com/office/powerpoint/2010/main" val="28378942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VERIFY SCALABILITY</a:t>
            </a:r>
          </a:p>
        </p:txBody>
      </p:sp>
    </p:spTree>
    <p:extLst>
      <p:ext uri="{BB962C8B-B14F-4D97-AF65-F5344CB8AC3E}">
        <p14:creationId xmlns:p14="http://schemas.microsoft.com/office/powerpoint/2010/main" val="10464721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AUTOSCALE?</a:t>
            </a:r>
          </a:p>
        </p:txBody>
      </p:sp>
    </p:spTree>
    <p:extLst>
      <p:ext uri="{BB962C8B-B14F-4D97-AF65-F5344CB8AC3E}">
        <p14:creationId xmlns:p14="http://schemas.microsoft.com/office/powerpoint/2010/main" val="8427310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162</a:t>
            </a:fld>
            <a:endParaRPr lang="nb-NO"/>
          </a:p>
        </p:txBody>
      </p:sp>
      <p:sp>
        <p:nvSpPr>
          <p:cNvPr id="7" name="Content Placeholder 2"/>
          <p:cNvSpPr txBox="1">
            <a:spLocks/>
          </p:cNvSpPr>
          <p:nvPr/>
        </p:nvSpPr>
        <p:spPr>
          <a:xfrm>
            <a:off x="0" y="2303843"/>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LOAD TESTS WITH INTRODUCED FAULTS</a:t>
            </a:r>
          </a:p>
        </p:txBody>
      </p:sp>
    </p:spTree>
    <p:extLst>
      <p:ext uri="{BB962C8B-B14F-4D97-AF65-F5344CB8AC3E}">
        <p14:creationId xmlns:p14="http://schemas.microsoft.com/office/powerpoint/2010/main" val="3853831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SIMULATE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FAILURE</a:t>
            </a:r>
          </a:p>
        </p:txBody>
      </p:sp>
    </p:spTree>
    <p:extLst>
      <p:ext uri="{BB962C8B-B14F-4D97-AF65-F5344CB8AC3E}">
        <p14:creationId xmlns:p14="http://schemas.microsoft.com/office/powerpoint/2010/main" val="23192072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WHAT CAN FAIL?</a:t>
            </a:r>
          </a:p>
        </p:txBody>
      </p:sp>
    </p:spTree>
    <p:extLst>
      <p:ext uri="{BB962C8B-B14F-4D97-AF65-F5344CB8AC3E}">
        <p14:creationId xmlns:p14="http://schemas.microsoft.com/office/powerpoint/2010/main" val="30737386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FAILING DEPENDENCY</a:t>
            </a:r>
          </a:p>
        </p:txBody>
      </p:sp>
    </p:spTree>
    <p:extLst>
      <p:ext uri="{BB962C8B-B14F-4D97-AF65-F5344CB8AC3E}">
        <p14:creationId xmlns:p14="http://schemas.microsoft.com/office/powerpoint/2010/main" val="2086846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HTTP CALL</a:t>
            </a:r>
          </a:p>
        </p:txBody>
      </p:sp>
    </p:spTree>
    <p:extLst>
      <p:ext uri="{BB962C8B-B14F-4D97-AF65-F5344CB8AC3E}">
        <p14:creationId xmlns:p14="http://schemas.microsoft.com/office/powerpoint/2010/main" val="31923308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DATABASE</a:t>
            </a:r>
          </a:p>
        </p:txBody>
      </p:sp>
    </p:spTree>
    <p:extLst>
      <p:ext uri="{BB962C8B-B14F-4D97-AF65-F5344CB8AC3E}">
        <p14:creationId xmlns:p14="http://schemas.microsoft.com/office/powerpoint/2010/main" val="12295746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SECONDARY FAILURES</a:t>
            </a:r>
          </a:p>
        </p:txBody>
      </p:sp>
    </p:spTree>
    <p:extLst>
      <p:ext uri="{BB962C8B-B14F-4D97-AF65-F5344CB8AC3E}">
        <p14:creationId xmlns:p14="http://schemas.microsoft.com/office/powerpoint/2010/main" val="25660413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169</a:t>
            </a:fld>
            <a:endParaRPr lang="nb-NO"/>
          </a:p>
        </p:txBody>
      </p:sp>
      <p:sp>
        <p:nvSpPr>
          <p:cNvPr id="7" name="Content Placeholder 2"/>
          <p:cNvSpPr txBox="1">
            <a:spLocks/>
          </p:cNvSpPr>
          <p:nvPr/>
        </p:nvSpPr>
        <p:spPr>
          <a:xfrm>
            <a:off x="0" y="220255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EXHAUST LIMITED RESOURCES</a:t>
            </a:r>
          </a:p>
        </p:txBody>
      </p:sp>
    </p:spTree>
    <p:extLst>
      <p:ext uri="{BB962C8B-B14F-4D97-AF65-F5344CB8AC3E}">
        <p14:creationId xmlns:p14="http://schemas.microsoft.com/office/powerpoint/2010/main" val="1517973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CONTENT DELIVERY NETWORK </a:t>
            </a:r>
            <a:r>
              <a:rPr lang="nb-NO" sz="8000" dirty="0">
                <a:solidFill>
                  <a:schemeClr val="bg1"/>
                </a:solidFill>
                <a:latin typeface="Bebas Neue" panose="020B0606020202050201" pitchFamily="34" charset="0"/>
                <a:cs typeface="Montserrat Black"/>
              </a:rPr>
              <a:t>FOR THE PETABYTES</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08810372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HOW LONG DOES IT TAKE?</a:t>
            </a:r>
          </a:p>
        </p:txBody>
      </p:sp>
    </p:spTree>
    <p:extLst>
      <p:ext uri="{BB962C8B-B14F-4D97-AF65-F5344CB8AC3E}">
        <p14:creationId xmlns:p14="http://schemas.microsoft.com/office/powerpoint/2010/main" val="14663252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ASSUMPTION</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FAST FAILURE</a:t>
            </a:r>
          </a:p>
        </p:txBody>
      </p:sp>
    </p:spTree>
    <p:extLst>
      <p:ext uri="{BB962C8B-B14F-4D97-AF65-F5344CB8AC3E}">
        <p14:creationId xmlns:p14="http://schemas.microsoft.com/office/powerpoint/2010/main" val="38442463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REALITY</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SLOW FAILURE</a:t>
            </a:r>
          </a:p>
        </p:txBody>
      </p:sp>
    </p:spTree>
    <p:extLst>
      <p:ext uri="{BB962C8B-B14F-4D97-AF65-F5344CB8AC3E}">
        <p14:creationId xmlns:p14="http://schemas.microsoft.com/office/powerpoint/2010/main" val="11175085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STRATEGIES</a:t>
            </a:r>
            <a:r>
              <a:rPr lang="nb-NO" sz="8000" dirty="0">
                <a:solidFill>
                  <a:schemeClr val="bg1"/>
                </a:solidFill>
                <a:latin typeface="Bebas Neue" panose="020B0606020202050201" pitchFamily="34" charset="0"/>
                <a:cs typeface="Montserrat Black"/>
              </a:rPr>
              <a:t> &amp; </a:t>
            </a:r>
            <a:r>
              <a:rPr lang="nb-NO" sz="8000" dirty="0">
                <a:solidFill>
                  <a:srgbClr val="3DFF06"/>
                </a:solidFill>
                <a:latin typeface="Bebas Neue" panose="020B0606020202050201" pitchFamily="34" charset="0"/>
                <a:cs typeface="Montserrat Black"/>
              </a:rPr>
              <a:t>REMEDIES</a:t>
            </a:r>
          </a:p>
        </p:txBody>
      </p:sp>
    </p:spTree>
    <p:extLst>
      <p:ext uri="{BB962C8B-B14F-4D97-AF65-F5344CB8AC3E}">
        <p14:creationId xmlns:p14="http://schemas.microsoft.com/office/powerpoint/2010/main" val="21590768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TO DO ABOUT FAILURE?</a:t>
            </a:r>
          </a:p>
        </p:txBody>
      </p:sp>
    </p:spTree>
    <p:extLst>
      <p:ext uri="{BB962C8B-B14F-4D97-AF65-F5344CB8AC3E}">
        <p14:creationId xmlns:p14="http://schemas.microsoft.com/office/powerpoint/2010/main" val="9183417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RELIABILITY PATTERNS</a:t>
            </a:r>
          </a:p>
        </p:txBody>
      </p:sp>
    </p:spTree>
    <p:extLst>
      <p:ext uri="{BB962C8B-B14F-4D97-AF65-F5344CB8AC3E}">
        <p14:creationId xmlns:p14="http://schemas.microsoft.com/office/powerpoint/2010/main" val="7031040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TIMEOUT</a:t>
            </a:r>
          </a:p>
        </p:txBody>
      </p:sp>
    </p:spTree>
    <p:extLst>
      <p:ext uri="{BB962C8B-B14F-4D97-AF65-F5344CB8AC3E}">
        <p14:creationId xmlns:p14="http://schemas.microsoft.com/office/powerpoint/2010/main" val="27524927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RETRY</a:t>
            </a:r>
          </a:p>
        </p:txBody>
      </p:sp>
    </p:spTree>
    <p:extLst>
      <p:ext uri="{BB962C8B-B14F-4D97-AF65-F5344CB8AC3E}">
        <p14:creationId xmlns:p14="http://schemas.microsoft.com/office/powerpoint/2010/main" val="32065862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CIRCUIT BREAKER</a:t>
            </a:r>
          </a:p>
        </p:txBody>
      </p:sp>
    </p:spTree>
    <p:extLst>
      <p:ext uri="{BB962C8B-B14F-4D97-AF65-F5344CB8AC3E}">
        <p14:creationId xmlns:p14="http://schemas.microsoft.com/office/powerpoint/2010/main" val="36408608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t>
            </a:r>
          </a:p>
        </p:txBody>
      </p:sp>
    </p:spTree>
    <p:extLst>
      <p:ext uri="{BB962C8B-B14F-4D97-AF65-F5344CB8AC3E}">
        <p14:creationId xmlns:p14="http://schemas.microsoft.com/office/powerpoint/2010/main" val="2995017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OUR API IS A </a:t>
            </a:r>
            <a:r>
              <a:rPr lang="nb-NO" sz="8000" dirty="0">
                <a:solidFill>
                  <a:srgbClr val="3DFF06"/>
                </a:solidFill>
                <a:latin typeface="Bebas Neue" panose="020B0606020202050201" pitchFamily="34" charset="0"/>
                <a:cs typeface="Montserrat Black"/>
              </a:rPr>
              <a:t>METADATA API</a:t>
            </a:r>
          </a:p>
        </p:txBody>
      </p:sp>
    </p:spTree>
    <p:extLst>
      <p:ext uri="{BB962C8B-B14F-4D97-AF65-F5344CB8AC3E}">
        <p14:creationId xmlns:p14="http://schemas.microsoft.com/office/powerpoint/2010/main" val="35090205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SOME QUESTIONS</a:t>
            </a:r>
          </a:p>
        </p:txBody>
      </p:sp>
    </p:spTree>
    <p:extLst>
      <p:ext uri="{BB962C8B-B14F-4D97-AF65-F5344CB8AC3E}">
        <p14:creationId xmlns:p14="http://schemas.microsoft.com/office/powerpoint/2010/main" val="10973180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DO WE NEED THE RESULT?</a:t>
            </a:r>
          </a:p>
        </p:txBody>
      </p:sp>
    </p:spTree>
    <p:extLst>
      <p:ext uri="{BB962C8B-B14F-4D97-AF65-F5344CB8AC3E}">
        <p14:creationId xmlns:p14="http://schemas.microsoft.com/office/powerpoint/2010/main" val="26991710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HOW BADLY DO WE NEED IT?</a:t>
            </a:r>
          </a:p>
        </p:txBody>
      </p:sp>
    </p:spTree>
    <p:extLst>
      <p:ext uri="{BB962C8B-B14F-4D97-AF65-F5344CB8AC3E}">
        <p14:creationId xmlns:p14="http://schemas.microsoft.com/office/powerpoint/2010/main" val="93823658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DEFAULT VALUE?</a:t>
            </a:r>
          </a:p>
        </p:txBody>
      </p:sp>
    </p:spTree>
    <p:extLst>
      <p:ext uri="{BB962C8B-B14F-4D97-AF65-F5344CB8AC3E}">
        <p14:creationId xmlns:p14="http://schemas.microsoft.com/office/powerpoint/2010/main" val="3369901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CACHED VALUE?</a:t>
            </a:r>
          </a:p>
        </p:txBody>
      </p:sp>
    </p:spTree>
    <p:extLst>
      <p:ext uri="{BB962C8B-B14F-4D97-AF65-F5344CB8AC3E}">
        <p14:creationId xmlns:p14="http://schemas.microsoft.com/office/powerpoint/2010/main" val="27192886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CACHING</a:t>
            </a:r>
          </a:p>
        </p:txBody>
      </p:sp>
    </p:spTree>
    <p:extLst>
      <p:ext uri="{BB962C8B-B14F-4D97-AF65-F5344CB8AC3E}">
        <p14:creationId xmlns:p14="http://schemas.microsoft.com/office/powerpoint/2010/main" val="2862717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HTTP CACHE</a:t>
            </a:r>
          </a:p>
        </p:txBody>
      </p:sp>
    </p:spTree>
    <p:extLst>
      <p:ext uri="{BB962C8B-B14F-4D97-AF65-F5344CB8AC3E}">
        <p14:creationId xmlns:p14="http://schemas.microsoft.com/office/powerpoint/2010/main" val="2562343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DESIGNING FOR CACHEABILITY</a:t>
            </a:r>
          </a:p>
        </p:txBody>
      </p:sp>
    </p:spTree>
    <p:extLst>
      <p:ext uri="{BB962C8B-B14F-4D97-AF65-F5344CB8AC3E}">
        <p14:creationId xmlns:p14="http://schemas.microsoft.com/office/powerpoint/2010/main" val="16359717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188</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err="1">
                <a:solidFill>
                  <a:schemeClr val="bg1"/>
                </a:solidFill>
                <a:latin typeface="Bebas Neue" panose="020B0606020202050201" pitchFamily="34" charset="0"/>
                <a:cs typeface="Montserrat Black"/>
              </a:rPr>
              <a:t>BÅRD’s</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TIME EXPANSION</a:t>
            </a:r>
            <a:br>
              <a:rPr lang="nb-NO" sz="8000" dirty="0">
                <a:solidFill>
                  <a:srgbClr val="3DFF06"/>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ALGORITHM</a:t>
            </a:r>
          </a:p>
        </p:txBody>
      </p:sp>
    </p:spTree>
    <p:extLst>
      <p:ext uri="{BB962C8B-B14F-4D97-AF65-F5344CB8AC3E}">
        <p14:creationId xmlns:p14="http://schemas.microsoft.com/office/powerpoint/2010/main" val="37848878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189</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err="1">
                <a:solidFill>
                  <a:schemeClr val="bg1"/>
                </a:solidFill>
                <a:latin typeface="Bebas Neue" panose="020B0606020202050201" pitchFamily="34" charset="0"/>
                <a:cs typeface="Montserrat Black"/>
              </a:rPr>
              <a:t>BÅRD’s</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TIME INDEPENDENCE PRINCIPLE</a:t>
            </a:r>
          </a:p>
        </p:txBody>
      </p:sp>
    </p:spTree>
    <p:extLst>
      <p:ext uri="{BB962C8B-B14F-4D97-AF65-F5344CB8AC3E}">
        <p14:creationId xmlns:p14="http://schemas.microsoft.com/office/powerpoint/2010/main" val="2504943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ALMOST </a:t>
            </a:r>
            <a:r>
              <a:rPr lang="nb-NO" sz="8000" dirty="0">
                <a:solidFill>
                  <a:srgbClr val="3DFF06"/>
                </a:solidFill>
                <a:latin typeface="Bebas Neue" panose="020B0606020202050201" pitchFamily="34" charset="0"/>
                <a:cs typeface="Montserrat Black"/>
              </a:rPr>
              <a:t>EXCLUSIVELY READS</a:t>
            </a:r>
          </a:p>
        </p:txBody>
      </p:sp>
    </p:spTree>
    <p:extLst>
      <p:ext uri="{BB962C8B-B14F-4D97-AF65-F5344CB8AC3E}">
        <p14:creationId xmlns:p14="http://schemas.microsoft.com/office/powerpoint/2010/main" val="33377875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TIME-DEPENDENT TITLES</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6288704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REFRESH TO SEE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IF THE TITLE CHANGED?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2523418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THIS IS STUPID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0766196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193</a:t>
            </a:fld>
            <a:endParaRPr lang="nb-NO"/>
          </a:p>
        </p:txBody>
      </p:sp>
      <p:sp>
        <p:nvSpPr>
          <p:cNvPr id="7" name="Content Placeholder 2"/>
          <p:cNvSpPr txBox="1">
            <a:spLocks/>
          </p:cNvSpPr>
          <p:nvPr/>
        </p:nvSpPr>
        <p:spPr>
          <a:xfrm>
            <a:off x="0" y="228264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TITLES CHANGE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VERY RARELY</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7608280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194</a:t>
            </a:fld>
            <a:endParaRPr lang="nb-NO"/>
          </a:p>
        </p:txBody>
      </p:sp>
      <p:sp>
        <p:nvSpPr>
          <p:cNvPr id="7" name="Content Placeholder 2"/>
          <p:cNvSpPr txBox="1">
            <a:spLocks/>
          </p:cNvSpPr>
          <p:nvPr/>
        </p:nvSpPr>
        <p:spPr>
          <a:xfrm>
            <a:off x="0" y="228264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THIS IS COMPLETELY DETERMINISTIC</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4397909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GENERATE A TABLE </a:t>
            </a:r>
            <a:br>
              <a:rPr lang="nb-NO" sz="8000" dirty="0">
                <a:solidFill>
                  <a:schemeClr val="bg1"/>
                </a:solidFill>
                <a:latin typeface="Bebas Neue" panose="020B0606020202050201" pitchFamily="34" charset="0"/>
                <a:cs typeface="Montserrat Black"/>
              </a:rPr>
            </a:b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4832732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196</a:t>
            </a:fld>
            <a:endParaRPr lang="nb-NO"/>
          </a:p>
        </p:txBody>
      </p:sp>
      <p:graphicFrame>
        <p:nvGraphicFramePr>
          <p:cNvPr id="2" name="Tabell 2">
            <a:extLst>
              <a:ext uri="{FF2B5EF4-FFF2-40B4-BE49-F238E27FC236}">
                <a16:creationId xmlns:a16="http://schemas.microsoft.com/office/drawing/2014/main" id="{1B517CEA-BF38-4126-8C10-D901A369E5F8}"/>
              </a:ext>
            </a:extLst>
          </p:cNvPr>
          <p:cNvGraphicFramePr>
            <a:graphicFrameLocks noGrp="1"/>
          </p:cNvGraphicFramePr>
          <p:nvPr>
            <p:extLst>
              <p:ext uri="{D42A27DB-BD31-4B8C-83A1-F6EECF244321}">
                <p14:modId xmlns:p14="http://schemas.microsoft.com/office/powerpoint/2010/main" val="3533285606"/>
              </p:ext>
            </p:extLst>
          </p:nvPr>
        </p:nvGraphicFramePr>
        <p:xfrm>
          <a:off x="0" y="1038223"/>
          <a:ext cx="9144000" cy="4479925"/>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3239653495"/>
                    </a:ext>
                  </a:extLst>
                </a:gridCol>
                <a:gridCol w="3048000">
                  <a:extLst>
                    <a:ext uri="{9D8B030D-6E8A-4147-A177-3AD203B41FA5}">
                      <a16:colId xmlns:a16="http://schemas.microsoft.com/office/drawing/2014/main" val="1151427140"/>
                    </a:ext>
                  </a:extLst>
                </a:gridCol>
                <a:gridCol w="3048000">
                  <a:extLst>
                    <a:ext uri="{9D8B030D-6E8A-4147-A177-3AD203B41FA5}">
                      <a16:colId xmlns:a16="http://schemas.microsoft.com/office/drawing/2014/main" val="1510734889"/>
                    </a:ext>
                  </a:extLst>
                </a:gridCol>
              </a:tblGrid>
              <a:tr h="895985">
                <a:tc>
                  <a:txBody>
                    <a:bodyPr/>
                    <a:lstStyle/>
                    <a:p>
                      <a:r>
                        <a:rPr lang="nb-NO" sz="2400" dirty="0"/>
                        <a:t>FROM</a:t>
                      </a:r>
                    </a:p>
                  </a:txBody>
                  <a:tcPr/>
                </a:tc>
                <a:tc>
                  <a:txBody>
                    <a:bodyPr/>
                    <a:lstStyle/>
                    <a:p>
                      <a:r>
                        <a:rPr lang="nb-NO" sz="2400" dirty="0"/>
                        <a:t>TO</a:t>
                      </a:r>
                    </a:p>
                  </a:txBody>
                  <a:tcPr/>
                </a:tc>
                <a:tc>
                  <a:txBody>
                    <a:bodyPr/>
                    <a:lstStyle/>
                    <a:p>
                      <a:r>
                        <a:rPr lang="nb-NO" sz="2400" dirty="0"/>
                        <a:t>TITLE</a:t>
                      </a:r>
                    </a:p>
                  </a:txBody>
                  <a:tcPr/>
                </a:tc>
                <a:extLst>
                  <a:ext uri="{0D108BD9-81ED-4DB2-BD59-A6C34878D82A}">
                    <a16:rowId xmlns:a16="http://schemas.microsoft.com/office/drawing/2014/main" val="3426350311"/>
                  </a:ext>
                </a:extLst>
              </a:tr>
              <a:tr h="895985">
                <a:tc>
                  <a:txBody>
                    <a:bodyPr/>
                    <a:lstStyle/>
                    <a:p>
                      <a:r>
                        <a:rPr lang="nb-NO" sz="2400" dirty="0"/>
                        <a:t>03.12.2021 00:00:00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sz="2400" dirty="0"/>
                        <a:t>04.12.2021 00:00:00</a:t>
                      </a:r>
                    </a:p>
                  </a:txBody>
                  <a:tcPr/>
                </a:tc>
                <a:tc>
                  <a:txBody>
                    <a:bodyPr/>
                    <a:lstStyle/>
                    <a:p>
                      <a:r>
                        <a:rPr lang="nb-NO" sz="2400" dirty="0"/>
                        <a:t>I dag</a:t>
                      </a:r>
                    </a:p>
                  </a:txBody>
                  <a:tcPr/>
                </a:tc>
                <a:extLst>
                  <a:ext uri="{0D108BD9-81ED-4DB2-BD59-A6C34878D82A}">
                    <a16:rowId xmlns:a16="http://schemas.microsoft.com/office/drawing/2014/main" val="1853035326"/>
                  </a:ext>
                </a:extLst>
              </a:tr>
              <a:tr h="895985">
                <a:tc>
                  <a:txBody>
                    <a:bodyPr/>
                    <a:lstStyle/>
                    <a:p>
                      <a:r>
                        <a:rPr lang="nb-NO" sz="2400" dirty="0"/>
                        <a:t>04.12.2021 00:00:00</a:t>
                      </a:r>
                    </a:p>
                  </a:txBody>
                  <a:tcPr/>
                </a:tc>
                <a:tc>
                  <a:txBody>
                    <a:bodyPr/>
                    <a:lstStyle/>
                    <a:p>
                      <a:r>
                        <a:rPr lang="nb-NO" sz="2400" dirty="0"/>
                        <a:t>05.12.2021 00:00:00</a:t>
                      </a:r>
                    </a:p>
                  </a:txBody>
                  <a:tcPr/>
                </a:tc>
                <a:tc>
                  <a:txBody>
                    <a:bodyPr/>
                    <a:lstStyle/>
                    <a:p>
                      <a:r>
                        <a:rPr lang="nb-NO" sz="2400" dirty="0"/>
                        <a:t>I går</a:t>
                      </a:r>
                    </a:p>
                  </a:txBody>
                  <a:tcPr/>
                </a:tc>
                <a:extLst>
                  <a:ext uri="{0D108BD9-81ED-4DB2-BD59-A6C34878D82A}">
                    <a16:rowId xmlns:a16="http://schemas.microsoft.com/office/drawing/2014/main" val="2198472782"/>
                  </a:ext>
                </a:extLst>
              </a:tr>
              <a:tr h="895985">
                <a:tc>
                  <a:txBody>
                    <a:bodyPr/>
                    <a:lstStyle/>
                    <a:p>
                      <a:r>
                        <a:rPr lang="nb-NO" sz="2400" dirty="0"/>
                        <a:t>05.12.2021 00:00:00</a:t>
                      </a:r>
                    </a:p>
                  </a:txBody>
                  <a:tcPr/>
                </a:tc>
                <a:tc>
                  <a:txBody>
                    <a:bodyPr/>
                    <a:lstStyle/>
                    <a:p>
                      <a:r>
                        <a:rPr lang="nb-NO" sz="2400" dirty="0"/>
                        <a:t>08.12.2021 00:00:00</a:t>
                      </a:r>
                    </a:p>
                  </a:txBody>
                  <a:tcPr/>
                </a:tc>
                <a:tc>
                  <a:txBody>
                    <a:bodyPr/>
                    <a:lstStyle/>
                    <a:p>
                      <a:r>
                        <a:rPr lang="nb-NO" sz="2400" dirty="0"/>
                        <a:t>Fredag</a:t>
                      </a:r>
                    </a:p>
                  </a:txBody>
                  <a:tcPr/>
                </a:tc>
                <a:extLst>
                  <a:ext uri="{0D108BD9-81ED-4DB2-BD59-A6C34878D82A}">
                    <a16:rowId xmlns:a16="http://schemas.microsoft.com/office/drawing/2014/main" val="1603630110"/>
                  </a:ext>
                </a:extLst>
              </a:tr>
              <a:tr h="895985">
                <a:tc>
                  <a:txBody>
                    <a:bodyPr/>
                    <a:lstStyle/>
                    <a:p>
                      <a:endParaRPr lang="nb-NO" dirty="0"/>
                    </a:p>
                  </a:txBody>
                  <a:tcPr/>
                </a:tc>
                <a:tc>
                  <a:txBody>
                    <a:bodyPr/>
                    <a:lstStyle/>
                    <a:p>
                      <a:endParaRPr lang="nb-NO" dirty="0"/>
                    </a:p>
                  </a:txBody>
                  <a:tcPr/>
                </a:tc>
                <a:tc>
                  <a:txBody>
                    <a:bodyPr/>
                    <a:lstStyle/>
                    <a:p>
                      <a:r>
                        <a:rPr lang="nb-NO" sz="2400" dirty="0"/>
                        <a:t>3. desember</a:t>
                      </a:r>
                    </a:p>
                  </a:txBody>
                  <a:tcPr/>
                </a:tc>
                <a:extLst>
                  <a:ext uri="{0D108BD9-81ED-4DB2-BD59-A6C34878D82A}">
                    <a16:rowId xmlns:a16="http://schemas.microsoft.com/office/drawing/2014/main" val="2153208089"/>
                  </a:ext>
                </a:extLst>
              </a:tr>
            </a:tbl>
          </a:graphicData>
        </a:graphic>
      </p:graphicFrame>
    </p:spTree>
    <p:extLst>
      <p:ext uri="{BB962C8B-B14F-4D97-AF65-F5344CB8AC3E}">
        <p14:creationId xmlns:p14="http://schemas.microsoft.com/office/powerpoint/2010/main" val="28229029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197</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TIME-DEPENDENT TITLES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NO LONGER INFLUENCE CACHEABILITY</a:t>
            </a:r>
          </a:p>
        </p:txBody>
      </p:sp>
    </p:spTree>
    <p:extLst>
      <p:ext uri="{BB962C8B-B14F-4D97-AF65-F5344CB8AC3E}">
        <p14:creationId xmlns:p14="http://schemas.microsoft.com/office/powerpoint/2010/main" val="31901164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TO DO ABOUT FAILURE?</a:t>
            </a:r>
          </a:p>
        </p:txBody>
      </p:sp>
    </p:spTree>
    <p:extLst>
      <p:ext uri="{BB962C8B-B14F-4D97-AF65-F5344CB8AC3E}">
        <p14:creationId xmlns:p14="http://schemas.microsoft.com/office/powerpoint/2010/main" val="2655816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HYPOTHESIS</a:t>
            </a:r>
          </a:p>
        </p:txBody>
      </p:sp>
    </p:spTree>
    <p:extLst>
      <p:ext uri="{BB962C8B-B14F-4D97-AF65-F5344CB8AC3E}">
        <p14:creationId xmlns:p14="http://schemas.microsoft.com/office/powerpoint/2010/main" val="1553511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a:t>
            </a:fld>
            <a:endParaRPr lang="nb-NO"/>
          </a:p>
        </p:txBody>
      </p:sp>
      <p:pic>
        <p:nvPicPr>
          <p:cNvPr id="3" name="Bilde 2">
            <a:extLst>
              <a:ext uri="{FF2B5EF4-FFF2-40B4-BE49-F238E27FC236}">
                <a16:creationId xmlns:a16="http://schemas.microsoft.com/office/drawing/2014/main" id="{2684AD20-10BC-4384-B893-017DBB3295F1}"/>
              </a:ext>
            </a:extLst>
          </p:cNvPr>
          <p:cNvPicPr>
            <a:picLocks noChangeAspect="1"/>
          </p:cNvPicPr>
          <p:nvPr/>
        </p:nvPicPr>
        <p:blipFill>
          <a:blip r:embed="rId3"/>
          <a:stretch>
            <a:fillRect/>
          </a:stretch>
        </p:blipFill>
        <p:spPr>
          <a:xfrm>
            <a:off x="929632" y="2647186"/>
            <a:ext cx="7284735" cy="1563627"/>
          </a:xfrm>
          <a:prstGeom prst="rect">
            <a:avLst/>
          </a:prstGeom>
        </p:spPr>
      </p:pic>
    </p:spTree>
    <p:extLst>
      <p:ext uri="{BB962C8B-B14F-4D97-AF65-F5344CB8AC3E}">
        <p14:creationId xmlns:p14="http://schemas.microsoft.com/office/powerpoint/2010/main" val="1104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WRITES FOR </a:t>
            </a:r>
            <a:r>
              <a:rPr lang="nb-NO" sz="8000" dirty="0">
                <a:solidFill>
                  <a:srgbClr val="3DFF06"/>
                </a:solidFill>
                <a:latin typeface="Bebas Neue" panose="020B0606020202050201" pitchFamily="34" charset="0"/>
                <a:cs typeface="Montserrat Black"/>
              </a:rPr>
              <a:t>PROGRESS</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AND </a:t>
            </a:r>
            <a:r>
              <a:rPr lang="nb-NO" sz="8000" dirty="0">
                <a:solidFill>
                  <a:srgbClr val="3DFF06"/>
                </a:solidFill>
                <a:latin typeface="Bebas Neue" panose="020B0606020202050201" pitchFamily="34" charset="0"/>
                <a:cs typeface="Montserrat Black"/>
              </a:rPr>
              <a:t>ANALYTICS</a:t>
            </a:r>
          </a:p>
        </p:txBody>
      </p:sp>
    </p:spTree>
    <p:extLst>
      <p:ext uri="{BB962C8B-B14F-4D97-AF65-F5344CB8AC3E}">
        <p14:creationId xmlns:p14="http://schemas.microsoft.com/office/powerpoint/2010/main" val="26116421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VALIDATION</a:t>
            </a:r>
          </a:p>
        </p:txBody>
      </p:sp>
    </p:spTree>
    <p:extLst>
      <p:ext uri="{BB962C8B-B14F-4D97-AF65-F5344CB8AC3E}">
        <p14:creationId xmlns:p14="http://schemas.microsoft.com/office/powerpoint/2010/main" val="372671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201</a:t>
            </a:fld>
            <a:endParaRPr lang="nb-NO"/>
          </a:p>
        </p:txBody>
      </p:sp>
      <p:sp>
        <p:nvSpPr>
          <p:cNvPr id="7" name="Content Placeholder 2"/>
          <p:cNvSpPr txBox="1">
            <a:spLocks/>
          </p:cNvSpPr>
          <p:nvPr/>
        </p:nvSpPr>
        <p:spPr>
          <a:xfrm>
            <a:off x="0" y="164786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CASE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LINEAR CHANNEL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PLAYBACK API</a:t>
            </a:r>
          </a:p>
        </p:txBody>
      </p:sp>
    </p:spTree>
    <p:extLst>
      <p:ext uri="{BB962C8B-B14F-4D97-AF65-F5344CB8AC3E}">
        <p14:creationId xmlns:p14="http://schemas.microsoft.com/office/powerpoint/2010/main" val="1278130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202</a:t>
            </a:fld>
            <a:endParaRPr lang="nb-NO"/>
          </a:p>
        </p:txBody>
      </p:sp>
      <p:sp>
        <p:nvSpPr>
          <p:cNvPr id="7" name="Content Placeholder 2"/>
          <p:cNvSpPr txBox="1">
            <a:spLocks/>
          </p:cNvSpPr>
          <p:nvPr/>
        </p:nvSpPr>
        <p:spPr>
          <a:xfrm>
            <a:off x="0" y="226560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WHY IS THE LINEAR CHANNEL PLAYBACK API IMPORTANT?</a:t>
            </a:r>
          </a:p>
        </p:txBody>
      </p:sp>
    </p:spTree>
    <p:extLst>
      <p:ext uri="{BB962C8B-B14F-4D97-AF65-F5344CB8AC3E}">
        <p14:creationId xmlns:p14="http://schemas.microsoft.com/office/powerpoint/2010/main" val="4119240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203</a:t>
            </a:fld>
            <a:endParaRPr lang="nb-NO"/>
          </a:p>
        </p:txBody>
      </p:sp>
      <p:sp>
        <p:nvSpPr>
          <p:cNvPr id="7" name="Content Placeholder 2"/>
          <p:cNvSpPr txBox="1">
            <a:spLocks/>
          </p:cNvSpPr>
          <p:nvPr/>
        </p:nvSpPr>
        <p:spPr>
          <a:xfrm>
            <a:off x="0" y="226560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LOAD TESTS WITH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INJECTED FAILURES</a:t>
            </a:r>
          </a:p>
        </p:txBody>
      </p:sp>
    </p:spTree>
    <p:extLst>
      <p:ext uri="{BB962C8B-B14F-4D97-AF65-F5344CB8AC3E}">
        <p14:creationId xmlns:p14="http://schemas.microsoft.com/office/powerpoint/2010/main" val="10900803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204</a:t>
            </a:fld>
            <a:endParaRPr lang="nb-NO"/>
          </a:p>
        </p:txBody>
      </p:sp>
      <p:sp>
        <p:nvSpPr>
          <p:cNvPr id="7" name="Content Placeholder 2"/>
          <p:cNvSpPr txBox="1">
            <a:spLocks/>
          </p:cNvSpPr>
          <p:nvPr/>
        </p:nvSpPr>
        <p:spPr>
          <a:xfrm>
            <a:off x="0" y="226560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INJECTING FAILURE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WITH SIMMY</a:t>
            </a:r>
          </a:p>
        </p:txBody>
      </p:sp>
    </p:spTree>
    <p:extLst>
      <p:ext uri="{BB962C8B-B14F-4D97-AF65-F5344CB8AC3E}">
        <p14:creationId xmlns:p14="http://schemas.microsoft.com/office/powerpoint/2010/main" val="33241382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205</a:t>
            </a:fld>
            <a:endParaRPr lang="nb-NO"/>
          </a:p>
        </p:txBody>
      </p:sp>
    </p:spTree>
    <p:extLst>
      <p:ext uri="{BB962C8B-B14F-4D97-AF65-F5344CB8AC3E}">
        <p14:creationId xmlns:p14="http://schemas.microsoft.com/office/powerpoint/2010/main" val="7926640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206</a:t>
            </a:fld>
            <a:endParaRPr lang="nb-NO"/>
          </a:p>
        </p:txBody>
      </p:sp>
      <p:sp>
        <p:nvSpPr>
          <p:cNvPr id="7" name="Content Placeholder 2"/>
          <p:cNvSpPr txBox="1">
            <a:spLocks/>
          </p:cNvSpPr>
          <p:nvPr/>
        </p:nvSpPr>
        <p:spPr>
          <a:xfrm>
            <a:off x="0" y="226560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CONTROLLING FAILURE CONFIG WITH UNLEASH</a:t>
            </a:r>
          </a:p>
        </p:txBody>
      </p:sp>
    </p:spTree>
    <p:extLst>
      <p:ext uri="{BB962C8B-B14F-4D97-AF65-F5344CB8AC3E}">
        <p14:creationId xmlns:p14="http://schemas.microsoft.com/office/powerpoint/2010/main" val="42088842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207</a:t>
            </a:fld>
            <a:endParaRPr lang="nb-NO"/>
          </a:p>
        </p:txBody>
      </p:sp>
      <p:pic>
        <p:nvPicPr>
          <p:cNvPr id="3" name="Bilde 2" descr="Et bilde som inneholder tekst&#10;&#10;Automatisk generert beskrivelse">
            <a:extLst>
              <a:ext uri="{FF2B5EF4-FFF2-40B4-BE49-F238E27FC236}">
                <a16:creationId xmlns:a16="http://schemas.microsoft.com/office/drawing/2014/main" id="{6C24AB78-5F8E-4608-BDA8-CDDAC17D183E}"/>
              </a:ext>
            </a:extLst>
          </p:cNvPr>
          <p:cNvPicPr>
            <a:picLocks noChangeAspect="1"/>
          </p:cNvPicPr>
          <p:nvPr/>
        </p:nvPicPr>
        <p:blipFill>
          <a:blip r:embed="rId3"/>
          <a:stretch>
            <a:fillRect/>
          </a:stretch>
        </p:blipFill>
        <p:spPr>
          <a:xfrm>
            <a:off x="447675" y="761014"/>
            <a:ext cx="8248650" cy="5595336"/>
          </a:xfrm>
          <a:prstGeom prst="rect">
            <a:avLst/>
          </a:prstGeom>
        </p:spPr>
      </p:pic>
    </p:spTree>
    <p:extLst>
      <p:ext uri="{BB962C8B-B14F-4D97-AF65-F5344CB8AC3E}">
        <p14:creationId xmlns:p14="http://schemas.microsoft.com/office/powerpoint/2010/main" val="152884369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208</a:t>
            </a:fld>
            <a:endParaRPr lang="nb-NO"/>
          </a:p>
        </p:txBody>
      </p:sp>
      <p:sp>
        <p:nvSpPr>
          <p:cNvPr id="2" name="Rektangel: avrundede hjørner 1">
            <a:extLst>
              <a:ext uri="{FF2B5EF4-FFF2-40B4-BE49-F238E27FC236}">
                <a16:creationId xmlns:a16="http://schemas.microsoft.com/office/drawing/2014/main" id="{D3C772AA-B57A-4D10-BC5A-B0F5CE6B85B6}"/>
              </a:ext>
            </a:extLst>
          </p:cNvPr>
          <p:cNvSpPr/>
          <p:nvPr/>
        </p:nvSpPr>
        <p:spPr>
          <a:xfrm>
            <a:off x="1342571" y="2695121"/>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3" name="TekstSylinder 2">
            <a:extLst>
              <a:ext uri="{FF2B5EF4-FFF2-40B4-BE49-F238E27FC236}">
                <a16:creationId xmlns:a16="http://schemas.microsoft.com/office/drawing/2014/main" id="{E801A6B0-DFDB-4EE5-A27B-8166EF9CFE99}"/>
              </a:ext>
            </a:extLst>
          </p:cNvPr>
          <p:cNvSpPr txBox="1"/>
          <p:nvPr/>
        </p:nvSpPr>
        <p:spPr>
          <a:xfrm>
            <a:off x="851221" y="2203010"/>
            <a:ext cx="1619354" cy="461665"/>
          </a:xfrm>
          <a:prstGeom prst="rect">
            <a:avLst/>
          </a:prstGeom>
          <a:noFill/>
        </p:spPr>
        <p:txBody>
          <a:bodyPr wrap="none" rtlCol="0">
            <a:spAutoFit/>
          </a:bodyPr>
          <a:lstStyle/>
          <a:p>
            <a:r>
              <a:rPr lang="nb-NO" sz="2400" dirty="0">
                <a:solidFill>
                  <a:schemeClr val="bg1"/>
                </a:solidFill>
              </a:rPr>
              <a:t>CLIENT APP</a:t>
            </a:r>
          </a:p>
        </p:txBody>
      </p:sp>
      <p:sp>
        <p:nvSpPr>
          <p:cNvPr id="10" name="TekstSylinder 9">
            <a:extLst>
              <a:ext uri="{FF2B5EF4-FFF2-40B4-BE49-F238E27FC236}">
                <a16:creationId xmlns:a16="http://schemas.microsoft.com/office/drawing/2014/main" id="{88AC17DE-DF01-4DCF-A198-F255CBDFD766}"/>
              </a:ext>
            </a:extLst>
          </p:cNvPr>
          <p:cNvSpPr txBox="1"/>
          <p:nvPr/>
        </p:nvSpPr>
        <p:spPr>
          <a:xfrm>
            <a:off x="4272878" y="2233454"/>
            <a:ext cx="598241" cy="461665"/>
          </a:xfrm>
          <a:prstGeom prst="rect">
            <a:avLst/>
          </a:prstGeom>
          <a:noFill/>
        </p:spPr>
        <p:txBody>
          <a:bodyPr wrap="none" rtlCol="0">
            <a:spAutoFit/>
          </a:bodyPr>
          <a:lstStyle/>
          <a:p>
            <a:r>
              <a:rPr lang="nb-NO" sz="2400" dirty="0">
                <a:solidFill>
                  <a:schemeClr val="bg1"/>
                </a:solidFill>
              </a:rPr>
              <a:t>API</a:t>
            </a:r>
          </a:p>
        </p:txBody>
      </p:sp>
      <p:sp>
        <p:nvSpPr>
          <p:cNvPr id="11" name="Rektangel: avrundede hjørner 10">
            <a:extLst>
              <a:ext uri="{FF2B5EF4-FFF2-40B4-BE49-F238E27FC236}">
                <a16:creationId xmlns:a16="http://schemas.microsoft.com/office/drawing/2014/main" id="{4E96716E-3BB6-4FC4-8C43-6FC3EAC84648}"/>
              </a:ext>
            </a:extLst>
          </p:cNvPr>
          <p:cNvSpPr/>
          <p:nvPr/>
        </p:nvSpPr>
        <p:spPr>
          <a:xfrm>
            <a:off x="4195535" y="2695120"/>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2" name="Rektangel: avrundede hjørner 11">
            <a:extLst>
              <a:ext uri="{FF2B5EF4-FFF2-40B4-BE49-F238E27FC236}">
                <a16:creationId xmlns:a16="http://schemas.microsoft.com/office/drawing/2014/main" id="{EDFA7B87-1932-4AA5-B955-805593730FB7}"/>
              </a:ext>
            </a:extLst>
          </p:cNvPr>
          <p:cNvSpPr/>
          <p:nvPr/>
        </p:nvSpPr>
        <p:spPr>
          <a:xfrm>
            <a:off x="7048500" y="2695119"/>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3" name="TekstSylinder 12">
            <a:extLst>
              <a:ext uri="{FF2B5EF4-FFF2-40B4-BE49-F238E27FC236}">
                <a16:creationId xmlns:a16="http://schemas.microsoft.com/office/drawing/2014/main" id="{29593C76-7462-40C8-9DD4-0CA8005D8225}"/>
              </a:ext>
            </a:extLst>
          </p:cNvPr>
          <p:cNvSpPr txBox="1"/>
          <p:nvPr/>
        </p:nvSpPr>
        <p:spPr>
          <a:xfrm>
            <a:off x="6971159" y="2187621"/>
            <a:ext cx="844783" cy="461665"/>
          </a:xfrm>
          <a:prstGeom prst="rect">
            <a:avLst/>
          </a:prstGeom>
          <a:noFill/>
        </p:spPr>
        <p:txBody>
          <a:bodyPr wrap="none" rtlCol="0">
            <a:spAutoFit/>
          </a:bodyPr>
          <a:lstStyle/>
          <a:p>
            <a:r>
              <a:rPr lang="nb-NO" sz="2400" dirty="0">
                <a:solidFill>
                  <a:schemeClr val="bg1"/>
                </a:solidFill>
              </a:rPr>
              <a:t>BLOB</a:t>
            </a:r>
            <a:endParaRPr lang="nb-NO" dirty="0">
              <a:solidFill>
                <a:schemeClr val="bg1"/>
              </a:solidFill>
            </a:endParaRPr>
          </a:p>
        </p:txBody>
      </p:sp>
      <p:cxnSp>
        <p:nvCxnSpPr>
          <p:cNvPr id="7" name="Rett pilkobling 6">
            <a:extLst>
              <a:ext uri="{FF2B5EF4-FFF2-40B4-BE49-F238E27FC236}">
                <a16:creationId xmlns:a16="http://schemas.microsoft.com/office/drawing/2014/main" id="{E4079DE0-1E25-4B34-91F4-B5B4255B9D10}"/>
              </a:ext>
            </a:extLst>
          </p:cNvPr>
          <p:cNvCxnSpPr>
            <a:stCxn id="2" idx="3"/>
            <a:endCxn id="11" idx="1"/>
          </p:cNvCxnSpPr>
          <p:nvPr/>
        </p:nvCxnSpPr>
        <p:spPr>
          <a:xfrm flipV="1">
            <a:off x="2095500" y="3433535"/>
            <a:ext cx="2100035" cy="1"/>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Rett pilkobling 13">
            <a:extLst>
              <a:ext uri="{FF2B5EF4-FFF2-40B4-BE49-F238E27FC236}">
                <a16:creationId xmlns:a16="http://schemas.microsoft.com/office/drawing/2014/main" id="{F4D6BEF4-83DB-4744-B6CC-BF17B14F6EC2}"/>
              </a:ext>
            </a:extLst>
          </p:cNvPr>
          <p:cNvCxnSpPr/>
          <p:nvPr/>
        </p:nvCxnSpPr>
        <p:spPr>
          <a:xfrm flipV="1">
            <a:off x="4948464" y="3433536"/>
            <a:ext cx="2100035" cy="1"/>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Rectangle 1">
            <a:extLst>
              <a:ext uri="{FF2B5EF4-FFF2-40B4-BE49-F238E27FC236}">
                <a16:creationId xmlns:a16="http://schemas.microsoft.com/office/drawing/2014/main" id="{FEB7FE99-F874-482E-9D76-846E1850A66C}"/>
              </a:ext>
            </a:extLst>
          </p:cNvPr>
          <p:cNvSpPr>
            <a:spLocks noChangeArrowheads="1"/>
          </p:cNvSpPr>
          <p:nvPr/>
        </p:nvSpPr>
        <p:spPr bwMode="auto">
          <a:xfrm>
            <a:off x="0" y="-134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997540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209</a:t>
            </a:fld>
            <a:endParaRPr lang="nb-NO"/>
          </a:p>
        </p:txBody>
      </p:sp>
      <p:sp>
        <p:nvSpPr>
          <p:cNvPr id="2" name="Rektangel: avrundede hjørner 1">
            <a:extLst>
              <a:ext uri="{FF2B5EF4-FFF2-40B4-BE49-F238E27FC236}">
                <a16:creationId xmlns:a16="http://schemas.microsoft.com/office/drawing/2014/main" id="{D3C772AA-B57A-4D10-BC5A-B0F5CE6B85B6}"/>
              </a:ext>
            </a:extLst>
          </p:cNvPr>
          <p:cNvSpPr/>
          <p:nvPr/>
        </p:nvSpPr>
        <p:spPr>
          <a:xfrm>
            <a:off x="1342571" y="2695121"/>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3" name="TekstSylinder 2">
            <a:extLst>
              <a:ext uri="{FF2B5EF4-FFF2-40B4-BE49-F238E27FC236}">
                <a16:creationId xmlns:a16="http://schemas.microsoft.com/office/drawing/2014/main" id="{E801A6B0-DFDB-4EE5-A27B-8166EF9CFE99}"/>
              </a:ext>
            </a:extLst>
          </p:cNvPr>
          <p:cNvSpPr txBox="1"/>
          <p:nvPr/>
        </p:nvSpPr>
        <p:spPr>
          <a:xfrm>
            <a:off x="851221" y="2203010"/>
            <a:ext cx="1619354" cy="461665"/>
          </a:xfrm>
          <a:prstGeom prst="rect">
            <a:avLst/>
          </a:prstGeom>
          <a:noFill/>
        </p:spPr>
        <p:txBody>
          <a:bodyPr wrap="none" rtlCol="0">
            <a:spAutoFit/>
          </a:bodyPr>
          <a:lstStyle/>
          <a:p>
            <a:r>
              <a:rPr lang="nb-NO" sz="2400" dirty="0">
                <a:solidFill>
                  <a:schemeClr val="bg1"/>
                </a:solidFill>
              </a:rPr>
              <a:t>CLIENT APP</a:t>
            </a:r>
          </a:p>
        </p:txBody>
      </p:sp>
      <p:sp>
        <p:nvSpPr>
          <p:cNvPr id="10" name="TekstSylinder 9">
            <a:extLst>
              <a:ext uri="{FF2B5EF4-FFF2-40B4-BE49-F238E27FC236}">
                <a16:creationId xmlns:a16="http://schemas.microsoft.com/office/drawing/2014/main" id="{88AC17DE-DF01-4DCF-A198-F255CBDFD766}"/>
              </a:ext>
            </a:extLst>
          </p:cNvPr>
          <p:cNvSpPr txBox="1"/>
          <p:nvPr/>
        </p:nvSpPr>
        <p:spPr>
          <a:xfrm>
            <a:off x="4272879" y="1820364"/>
            <a:ext cx="598241" cy="461665"/>
          </a:xfrm>
          <a:prstGeom prst="rect">
            <a:avLst/>
          </a:prstGeom>
          <a:noFill/>
        </p:spPr>
        <p:txBody>
          <a:bodyPr wrap="none" rtlCol="0">
            <a:spAutoFit/>
          </a:bodyPr>
          <a:lstStyle/>
          <a:p>
            <a:r>
              <a:rPr lang="nb-NO" sz="2400" dirty="0">
                <a:solidFill>
                  <a:schemeClr val="bg1"/>
                </a:solidFill>
              </a:rPr>
              <a:t>API</a:t>
            </a:r>
          </a:p>
        </p:txBody>
      </p:sp>
      <p:sp>
        <p:nvSpPr>
          <p:cNvPr id="11" name="Rektangel: avrundede hjørner 10">
            <a:extLst>
              <a:ext uri="{FF2B5EF4-FFF2-40B4-BE49-F238E27FC236}">
                <a16:creationId xmlns:a16="http://schemas.microsoft.com/office/drawing/2014/main" id="{4E96716E-3BB6-4FC4-8C43-6FC3EAC84648}"/>
              </a:ext>
            </a:extLst>
          </p:cNvPr>
          <p:cNvSpPr/>
          <p:nvPr/>
        </p:nvSpPr>
        <p:spPr>
          <a:xfrm>
            <a:off x="3636094" y="2695117"/>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2" name="Rektangel: avrundede hjørner 11">
            <a:extLst>
              <a:ext uri="{FF2B5EF4-FFF2-40B4-BE49-F238E27FC236}">
                <a16:creationId xmlns:a16="http://schemas.microsoft.com/office/drawing/2014/main" id="{EDFA7B87-1932-4AA5-B955-805593730FB7}"/>
              </a:ext>
            </a:extLst>
          </p:cNvPr>
          <p:cNvSpPr/>
          <p:nvPr/>
        </p:nvSpPr>
        <p:spPr>
          <a:xfrm>
            <a:off x="7048500" y="2695119"/>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3" name="TekstSylinder 12">
            <a:extLst>
              <a:ext uri="{FF2B5EF4-FFF2-40B4-BE49-F238E27FC236}">
                <a16:creationId xmlns:a16="http://schemas.microsoft.com/office/drawing/2014/main" id="{29593C76-7462-40C8-9DD4-0CA8005D8225}"/>
              </a:ext>
            </a:extLst>
          </p:cNvPr>
          <p:cNvSpPr txBox="1"/>
          <p:nvPr/>
        </p:nvSpPr>
        <p:spPr>
          <a:xfrm>
            <a:off x="6971159" y="2187621"/>
            <a:ext cx="844783" cy="461665"/>
          </a:xfrm>
          <a:prstGeom prst="rect">
            <a:avLst/>
          </a:prstGeom>
          <a:noFill/>
        </p:spPr>
        <p:txBody>
          <a:bodyPr wrap="none" rtlCol="0">
            <a:spAutoFit/>
          </a:bodyPr>
          <a:lstStyle/>
          <a:p>
            <a:r>
              <a:rPr lang="nb-NO" sz="2400" dirty="0">
                <a:solidFill>
                  <a:schemeClr val="bg1"/>
                </a:solidFill>
              </a:rPr>
              <a:t>BLOB</a:t>
            </a:r>
            <a:endParaRPr lang="nb-NO" dirty="0">
              <a:solidFill>
                <a:schemeClr val="bg1"/>
              </a:solidFill>
            </a:endParaRPr>
          </a:p>
        </p:txBody>
      </p:sp>
      <p:cxnSp>
        <p:nvCxnSpPr>
          <p:cNvPr id="7" name="Rett pilkobling 6">
            <a:extLst>
              <a:ext uri="{FF2B5EF4-FFF2-40B4-BE49-F238E27FC236}">
                <a16:creationId xmlns:a16="http://schemas.microsoft.com/office/drawing/2014/main" id="{E4079DE0-1E25-4B34-91F4-B5B4255B9D10}"/>
              </a:ext>
            </a:extLst>
          </p:cNvPr>
          <p:cNvCxnSpPr>
            <a:cxnSpLocks/>
            <a:stCxn id="2" idx="3"/>
            <a:endCxn id="11" idx="1"/>
          </p:cNvCxnSpPr>
          <p:nvPr/>
        </p:nvCxnSpPr>
        <p:spPr>
          <a:xfrm flipV="1">
            <a:off x="2095500" y="3433532"/>
            <a:ext cx="1540594" cy="4"/>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Rett pilkobling 13">
            <a:extLst>
              <a:ext uri="{FF2B5EF4-FFF2-40B4-BE49-F238E27FC236}">
                <a16:creationId xmlns:a16="http://schemas.microsoft.com/office/drawing/2014/main" id="{F4D6BEF4-83DB-4744-B6CC-BF17B14F6EC2}"/>
              </a:ext>
            </a:extLst>
          </p:cNvPr>
          <p:cNvCxnSpPr>
            <a:cxnSpLocks/>
            <a:stCxn id="11" idx="3"/>
            <a:endCxn id="12" idx="1"/>
          </p:cNvCxnSpPr>
          <p:nvPr/>
        </p:nvCxnSpPr>
        <p:spPr>
          <a:xfrm>
            <a:off x="4389023" y="3433532"/>
            <a:ext cx="2659477" cy="2"/>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Rectangle 1">
            <a:extLst>
              <a:ext uri="{FF2B5EF4-FFF2-40B4-BE49-F238E27FC236}">
                <a16:creationId xmlns:a16="http://schemas.microsoft.com/office/drawing/2014/main" id="{FEB7FE99-F874-482E-9D76-846E1850A66C}"/>
              </a:ext>
            </a:extLst>
          </p:cNvPr>
          <p:cNvSpPr>
            <a:spLocks noChangeArrowheads="1"/>
          </p:cNvSpPr>
          <p:nvPr/>
        </p:nvSpPr>
        <p:spPr bwMode="auto">
          <a:xfrm>
            <a:off x="0" y="-134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0" i="0" u="none" strike="noStrike" cap="none" normalizeH="0" baseline="0" dirty="0">
                <a:ln>
                  <a:noFill/>
                </a:ln>
                <a:solidFill>
                  <a:schemeClr val="tx1"/>
                </a:solidFill>
                <a:effectLst/>
                <a:latin typeface="Arial" panose="020B0604020202020204" pitchFamily="34" charset="0"/>
              </a:rPr>
              <a:t>✗ </a:t>
            </a:r>
          </a:p>
        </p:txBody>
      </p:sp>
      <p:sp>
        <p:nvSpPr>
          <p:cNvPr id="15" name="Rektangel: avrundede hjørner 14">
            <a:extLst>
              <a:ext uri="{FF2B5EF4-FFF2-40B4-BE49-F238E27FC236}">
                <a16:creationId xmlns:a16="http://schemas.microsoft.com/office/drawing/2014/main" id="{83CF953F-6129-4CB0-93E1-64136E4D4BBD}"/>
              </a:ext>
            </a:extLst>
          </p:cNvPr>
          <p:cNvSpPr/>
          <p:nvPr/>
        </p:nvSpPr>
        <p:spPr>
          <a:xfrm>
            <a:off x="3264829" y="2335073"/>
            <a:ext cx="2503511" cy="2196919"/>
          </a:xfrm>
          <a:prstGeom prst="round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6" name="Rektangel: avrundede hjørner 15">
            <a:extLst>
              <a:ext uri="{FF2B5EF4-FFF2-40B4-BE49-F238E27FC236}">
                <a16:creationId xmlns:a16="http://schemas.microsoft.com/office/drawing/2014/main" id="{03332C5D-0AA9-451C-9638-1B233E9F3457}"/>
              </a:ext>
            </a:extLst>
          </p:cNvPr>
          <p:cNvSpPr/>
          <p:nvPr/>
        </p:nvSpPr>
        <p:spPr>
          <a:xfrm>
            <a:off x="4920817" y="2719997"/>
            <a:ext cx="593446" cy="4930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7" name="TekstSylinder 16">
            <a:extLst>
              <a:ext uri="{FF2B5EF4-FFF2-40B4-BE49-F238E27FC236}">
                <a16:creationId xmlns:a16="http://schemas.microsoft.com/office/drawing/2014/main" id="{312A354A-AC82-4951-A4EB-1E3A254D66E9}"/>
              </a:ext>
            </a:extLst>
          </p:cNvPr>
          <p:cNvSpPr txBox="1"/>
          <p:nvPr/>
        </p:nvSpPr>
        <p:spPr>
          <a:xfrm>
            <a:off x="4838480" y="2381443"/>
            <a:ext cx="749051" cy="338554"/>
          </a:xfrm>
          <a:prstGeom prst="rect">
            <a:avLst/>
          </a:prstGeom>
          <a:noFill/>
        </p:spPr>
        <p:txBody>
          <a:bodyPr wrap="none" rtlCol="0">
            <a:spAutoFit/>
          </a:bodyPr>
          <a:lstStyle/>
          <a:p>
            <a:r>
              <a:rPr lang="nb-NO" sz="1600" dirty="0">
                <a:solidFill>
                  <a:schemeClr val="bg1"/>
                </a:solidFill>
              </a:rPr>
              <a:t>CACHE</a:t>
            </a:r>
          </a:p>
        </p:txBody>
      </p:sp>
      <p:cxnSp>
        <p:nvCxnSpPr>
          <p:cNvPr id="22" name="Rett pilkobling 21">
            <a:extLst>
              <a:ext uri="{FF2B5EF4-FFF2-40B4-BE49-F238E27FC236}">
                <a16:creationId xmlns:a16="http://schemas.microsoft.com/office/drawing/2014/main" id="{E17D3D70-FCD1-4EFE-97D9-E10EE73C5C53}"/>
              </a:ext>
            </a:extLst>
          </p:cNvPr>
          <p:cNvCxnSpPr>
            <a:cxnSpLocks/>
            <a:stCxn id="11" idx="3"/>
            <a:endCxn id="16" idx="1"/>
          </p:cNvCxnSpPr>
          <p:nvPr/>
        </p:nvCxnSpPr>
        <p:spPr>
          <a:xfrm flipV="1">
            <a:off x="4389023" y="2966512"/>
            <a:ext cx="531794" cy="467020"/>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31" name="Content Placeholder 2">
            <a:extLst>
              <a:ext uri="{FF2B5EF4-FFF2-40B4-BE49-F238E27FC236}">
                <a16:creationId xmlns:a16="http://schemas.microsoft.com/office/drawing/2014/main" id="{E9315A9C-DEDA-4573-95C5-E23A1CA7E383}"/>
              </a:ext>
            </a:extLst>
          </p:cNvPr>
          <p:cNvSpPr txBox="1">
            <a:spLocks/>
          </p:cNvSpPr>
          <p:nvPr/>
        </p:nvSpPr>
        <p:spPr>
          <a:xfrm>
            <a:off x="-55416" y="14705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ORIGINAL DESIGN</a:t>
            </a:r>
          </a:p>
        </p:txBody>
      </p:sp>
    </p:spTree>
    <p:extLst>
      <p:ext uri="{BB962C8B-B14F-4D97-AF65-F5344CB8AC3E}">
        <p14:creationId xmlns:p14="http://schemas.microsoft.com/office/powerpoint/2010/main" val="338795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TRAFFIC BURSTS</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73356383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EXPERIMENT</a:t>
            </a:r>
          </a:p>
        </p:txBody>
      </p:sp>
    </p:spTree>
    <p:extLst>
      <p:ext uri="{BB962C8B-B14F-4D97-AF65-F5344CB8AC3E}">
        <p14:creationId xmlns:p14="http://schemas.microsoft.com/office/powerpoint/2010/main" val="4592620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211</a:t>
            </a:fld>
            <a:endParaRPr lang="nb-NO"/>
          </a:p>
        </p:txBody>
      </p:sp>
      <p:pic>
        <p:nvPicPr>
          <p:cNvPr id="3" name="Bilde 2" descr="Et bilde som inneholder bord&#10;&#10;Automatisk generert beskrivelse">
            <a:extLst>
              <a:ext uri="{FF2B5EF4-FFF2-40B4-BE49-F238E27FC236}">
                <a16:creationId xmlns:a16="http://schemas.microsoft.com/office/drawing/2014/main" id="{10113889-A402-431F-B0E1-25C02C86D460}"/>
              </a:ext>
            </a:extLst>
          </p:cNvPr>
          <p:cNvPicPr>
            <a:picLocks noChangeAspect="1"/>
          </p:cNvPicPr>
          <p:nvPr/>
        </p:nvPicPr>
        <p:blipFill>
          <a:blip r:embed="rId3"/>
          <a:stretch>
            <a:fillRect/>
          </a:stretch>
        </p:blipFill>
        <p:spPr>
          <a:xfrm>
            <a:off x="791050" y="289560"/>
            <a:ext cx="7561899" cy="6021746"/>
          </a:xfrm>
          <a:prstGeom prst="rect">
            <a:avLst/>
          </a:prstGeom>
        </p:spPr>
      </p:pic>
    </p:spTree>
    <p:extLst>
      <p:ext uri="{BB962C8B-B14F-4D97-AF65-F5344CB8AC3E}">
        <p14:creationId xmlns:p14="http://schemas.microsoft.com/office/powerpoint/2010/main" val="8192134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212</a:t>
            </a:fld>
            <a:endParaRPr lang="nb-NO"/>
          </a:p>
        </p:txBody>
      </p:sp>
      <p:pic>
        <p:nvPicPr>
          <p:cNvPr id="3" name="Bilde 2">
            <a:extLst>
              <a:ext uri="{FF2B5EF4-FFF2-40B4-BE49-F238E27FC236}">
                <a16:creationId xmlns:a16="http://schemas.microsoft.com/office/drawing/2014/main" id="{463353E3-70BF-4A7E-887A-F1BB0EE1DBAD}"/>
              </a:ext>
            </a:extLst>
          </p:cNvPr>
          <p:cNvPicPr>
            <a:picLocks noChangeAspect="1"/>
          </p:cNvPicPr>
          <p:nvPr/>
        </p:nvPicPr>
        <p:blipFill>
          <a:blip r:embed="rId3"/>
          <a:stretch>
            <a:fillRect/>
          </a:stretch>
        </p:blipFill>
        <p:spPr>
          <a:xfrm>
            <a:off x="0" y="1124531"/>
            <a:ext cx="9144000" cy="4608937"/>
          </a:xfrm>
          <a:prstGeom prst="rect">
            <a:avLst/>
          </a:prstGeom>
        </p:spPr>
      </p:pic>
      <p:sp>
        <p:nvSpPr>
          <p:cNvPr id="7" name="TekstSylinder 6">
            <a:extLst>
              <a:ext uri="{FF2B5EF4-FFF2-40B4-BE49-F238E27FC236}">
                <a16:creationId xmlns:a16="http://schemas.microsoft.com/office/drawing/2014/main" id="{D770D70E-F3F0-48EB-BDBC-FD7D3919AD20}"/>
              </a:ext>
            </a:extLst>
          </p:cNvPr>
          <p:cNvSpPr txBox="1"/>
          <p:nvPr/>
        </p:nvSpPr>
        <p:spPr>
          <a:xfrm>
            <a:off x="2295939" y="2588063"/>
            <a:ext cx="2080118" cy="738664"/>
          </a:xfrm>
          <a:prstGeom prst="rect">
            <a:avLst/>
          </a:prstGeom>
          <a:solidFill>
            <a:schemeClr val="tx1"/>
          </a:solidFill>
          <a:ln w="19050">
            <a:solidFill>
              <a:srgbClr val="FF0000"/>
            </a:solidFill>
          </a:ln>
        </p:spPr>
        <p:txBody>
          <a:bodyPr wrap="square" rtlCol="0">
            <a:spAutoFit/>
          </a:bodyPr>
          <a:lstStyle/>
          <a:p>
            <a:r>
              <a:rPr lang="nb-NO" sz="1400" dirty="0">
                <a:solidFill>
                  <a:srgbClr val="FF0000"/>
                </a:solidFill>
              </a:rPr>
              <a:t>Chaos </a:t>
            </a:r>
            <a:r>
              <a:rPr lang="nb-NO" sz="1400" dirty="0" err="1">
                <a:solidFill>
                  <a:srgbClr val="FF0000"/>
                </a:solidFill>
              </a:rPr>
              <a:t>monkeys</a:t>
            </a:r>
            <a:r>
              <a:rPr lang="nb-NO" sz="1400" dirty="0">
                <a:solidFill>
                  <a:srgbClr val="FF0000"/>
                </a:solidFill>
              </a:rPr>
              <a:t> let </a:t>
            </a:r>
            <a:r>
              <a:rPr lang="nb-NO" sz="1400" dirty="0" err="1">
                <a:solidFill>
                  <a:srgbClr val="FF0000"/>
                </a:solidFill>
              </a:rPr>
              <a:t>loose</a:t>
            </a:r>
            <a:r>
              <a:rPr lang="nb-NO" sz="1400" dirty="0">
                <a:solidFill>
                  <a:srgbClr val="FF0000"/>
                </a:solidFill>
              </a:rPr>
              <a:t>.</a:t>
            </a:r>
            <a:br>
              <a:rPr lang="nb-NO" sz="1400" dirty="0">
                <a:solidFill>
                  <a:srgbClr val="FF0000"/>
                </a:solidFill>
              </a:rPr>
            </a:br>
            <a:r>
              <a:rPr lang="nb-NO" sz="1400" dirty="0">
                <a:solidFill>
                  <a:srgbClr val="FF0000"/>
                </a:solidFill>
              </a:rPr>
              <a:t>All </a:t>
            </a:r>
            <a:r>
              <a:rPr lang="nb-NO" sz="1400" dirty="0" err="1">
                <a:solidFill>
                  <a:srgbClr val="FF0000"/>
                </a:solidFill>
              </a:rPr>
              <a:t>dependencies</a:t>
            </a:r>
            <a:r>
              <a:rPr lang="nb-NO" sz="1400" dirty="0">
                <a:solidFill>
                  <a:srgbClr val="FF0000"/>
                </a:solidFill>
              </a:rPr>
              <a:t> </a:t>
            </a:r>
            <a:r>
              <a:rPr lang="nb-NO" sz="1400" dirty="0" err="1">
                <a:solidFill>
                  <a:srgbClr val="FF0000"/>
                </a:solidFill>
              </a:rPr>
              <a:t>take</a:t>
            </a:r>
            <a:r>
              <a:rPr lang="nb-NO" sz="1400" dirty="0">
                <a:solidFill>
                  <a:srgbClr val="FF0000"/>
                </a:solidFill>
              </a:rPr>
              <a:t> </a:t>
            </a:r>
            <a:br>
              <a:rPr lang="nb-NO" sz="1400" dirty="0">
                <a:solidFill>
                  <a:srgbClr val="FF0000"/>
                </a:solidFill>
              </a:rPr>
            </a:br>
            <a:r>
              <a:rPr lang="nb-NO" sz="1400" dirty="0">
                <a:solidFill>
                  <a:srgbClr val="FF0000"/>
                </a:solidFill>
              </a:rPr>
              <a:t>60 </a:t>
            </a:r>
            <a:r>
              <a:rPr lang="nb-NO" sz="1400" dirty="0" err="1">
                <a:solidFill>
                  <a:srgbClr val="FF0000"/>
                </a:solidFill>
              </a:rPr>
              <a:t>seconds</a:t>
            </a:r>
            <a:r>
              <a:rPr lang="nb-NO" sz="1400" dirty="0">
                <a:solidFill>
                  <a:srgbClr val="FF0000"/>
                </a:solidFill>
              </a:rPr>
              <a:t> and </a:t>
            </a:r>
            <a:r>
              <a:rPr lang="nb-NO" sz="1400" dirty="0" err="1">
                <a:solidFill>
                  <a:srgbClr val="FF0000"/>
                </a:solidFill>
              </a:rPr>
              <a:t>then</a:t>
            </a:r>
            <a:r>
              <a:rPr lang="nb-NO" sz="1400" dirty="0">
                <a:solidFill>
                  <a:srgbClr val="FF0000"/>
                </a:solidFill>
              </a:rPr>
              <a:t> </a:t>
            </a:r>
            <a:r>
              <a:rPr lang="nb-NO" sz="1400" dirty="0" err="1">
                <a:solidFill>
                  <a:srgbClr val="FF0000"/>
                </a:solidFill>
              </a:rPr>
              <a:t>fail</a:t>
            </a:r>
            <a:r>
              <a:rPr lang="nb-NO" sz="1400" dirty="0">
                <a:solidFill>
                  <a:srgbClr val="FF0000"/>
                </a:solidFill>
              </a:rPr>
              <a:t>.</a:t>
            </a:r>
          </a:p>
        </p:txBody>
      </p:sp>
      <p:cxnSp>
        <p:nvCxnSpPr>
          <p:cNvPr id="10" name="Rett linje 9">
            <a:extLst>
              <a:ext uri="{FF2B5EF4-FFF2-40B4-BE49-F238E27FC236}">
                <a16:creationId xmlns:a16="http://schemas.microsoft.com/office/drawing/2014/main" id="{7EBC7918-A03A-4F04-8343-7A1F31DE1AFA}"/>
              </a:ext>
            </a:extLst>
          </p:cNvPr>
          <p:cNvCxnSpPr>
            <a:cxnSpLocks/>
          </p:cNvCxnSpPr>
          <p:nvPr/>
        </p:nvCxnSpPr>
        <p:spPr>
          <a:xfrm flipH="1">
            <a:off x="2246245" y="3326727"/>
            <a:ext cx="168964" cy="2040403"/>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TekstSylinder 13">
            <a:extLst>
              <a:ext uri="{FF2B5EF4-FFF2-40B4-BE49-F238E27FC236}">
                <a16:creationId xmlns:a16="http://schemas.microsoft.com/office/drawing/2014/main" id="{54CCBFA4-EA3A-4D50-AAD4-07CCD442A5AE}"/>
              </a:ext>
            </a:extLst>
          </p:cNvPr>
          <p:cNvSpPr txBox="1"/>
          <p:nvPr/>
        </p:nvSpPr>
        <p:spPr>
          <a:xfrm>
            <a:off x="2715511" y="4790295"/>
            <a:ext cx="1791175" cy="307777"/>
          </a:xfrm>
          <a:prstGeom prst="rect">
            <a:avLst/>
          </a:prstGeom>
          <a:solidFill>
            <a:schemeClr val="tx1"/>
          </a:solidFill>
          <a:ln w="19050">
            <a:solidFill>
              <a:srgbClr val="F4740A"/>
            </a:solidFill>
          </a:ln>
        </p:spPr>
        <p:txBody>
          <a:bodyPr wrap="square" rtlCol="0">
            <a:spAutoFit/>
          </a:bodyPr>
          <a:lstStyle/>
          <a:p>
            <a:r>
              <a:rPr lang="nb-NO" sz="1400" dirty="0" err="1">
                <a:solidFill>
                  <a:srgbClr val="F4740A"/>
                </a:solidFill>
              </a:rPr>
              <a:t>Everything</a:t>
            </a:r>
            <a:r>
              <a:rPr lang="nb-NO" sz="1400" dirty="0">
                <a:solidFill>
                  <a:srgbClr val="F4740A"/>
                </a:solidFill>
              </a:rPr>
              <a:t> is horrible!</a:t>
            </a:r>
          </a:p>
        </p:txBody>
      </p:sp>
      <p:sp>
        <p:nvSpPr>
          <p:cNvPr id="15" name="TekstSylinder 14">
            <a:extLst>
              <a:ext uri="{FF2B5EF4-FFF2-40B4-BE49-F238E27FC236}">
                <a16:creationId xmlns:a16="http://schemas.microsoft.com/office/drawing/2014/main" id="{6DA57D85-0C8D-41CF-8E30-58B5BDBBB548}"/>
              </a:ext>
            </a:extLst>
          </p:cNvPr>
          <p:cNvSpPr txBox="1"/>
          <p:nvPr/>
        </p:nvSpPr>
        <p:spPr>
          <a:xfrm>
            <a:off x="3987800" y="3893289"/>
            <a:ext cx="1168400" cy="523220"/>
          </a:xfrm>
          <a:prstGeom prst="rect">
            <a:avLst/>
          </a:prstGeom>
          <a:solidFill>
            <a:schemeClr val="tx1"/>
          </a:solidFill>
          <a:ln w="19050">
            <a:solidFill>
              <a:srgbClr val="FFFF00"/>
            </a:solidFill>
          </a:ln>
        </p:spPr>
        <p:txBody>
          <a:bodyPr wrap="square" rtlCol="0">
            <a:spAutoFit/>
          </a:bodyPr>
          <a:lstStyle/>
          <a:p>
            <a:r>
              <a:rPr lang="nb-NO" sz="1400" dirty="0" err="1">
                <a:solidFill>
                  <a:srgbClr val="FFFF00"/>
                </a:solidFill>
              </a:rPr>
              <a:t>Increase</a:t>
            </a:r>
            <a:r>
              <a:rPr lang="nb-NO" sz="1400" dirty="0">
                <a:solidFill>
                  <a:srgbClr val="FFFF00"/>
                </a:solidFill>
              </a:rPr>
              <a:t> </a:t>
            </a:r>
            <a:r>
              <a:rPr lang="nb-NO" sz="1400" dirty="0" err="1">
                <a:solidFill>
                  <a:srgbClr val="FFFF00"/>
                </a:solidFill>
              </a:rPr>
              <a:t>load</a:t>
            </a:r>
            <a:r>
              <a:rPr lang="nb-NO" sz="1400" dirty="0">
                <a:solidFill>
                  <a:srgbClr val="FFFF00"/>
                </a:solidFill>
              </a:rPr>
              <a:t> from k6.</a:t>
            </a:r>
          </a:p>
        </p:txBody>
      </p:sp>
      <p:cxnSp>
        <p:nvCxnSpPr>
          <p:cNvPr id="17" name="Rett linje 16">
            <a:extLst>
              <a:ext uri="{FF2B5EF4-FFF2-40B4-BE49-F238E27FC236}">
                <a16:creationId xmlns:a16="http://schemas.microsoft.com/office/drawing/2014/main" id="{458B2BA1-31F5-4BBE-B075-462B54378D12}"/>
              </a:ext>
            </a:extLst>
          </p:cNvPr>
          <p:cNvCxnSpPr>
            <a:cxnSpLocks/>
          </p:cNvCxnSpPr>
          <p:nvPr/>
        </p:nvCxnSpPr>
        <p:spPr>
          <a:xfrm>
            <a:off x="4806989" y="4416509"/>
            <a:ext cx="200440" cy="948618"/>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21" name="TekstSylinder 20">
            <a:extLst>
              <a:ext uri="{FF2B5EF4-FFF2-40B4-BE49-F238E27FC236}">
                <a16:creationId xmlns:a16="http://schemas.microsoft.com/office/drawing/2014/main" id="{8DC3196E-0EE6-46AE-90D1-FC46905ACCD2}"/>
              </a:ext>
            </a:extLst>
          </p:cNvPr>
          <p:cNvSpPr txBox="1"/>
          <p:nvPr/>
        </p:nvSpPr>
        <p:spPr>
          <a:xfrm>
            <a:off x="5482889" y="3701687"/>
            <a:ext cx="1878260" cy="738664"/>
          </a:xfrm>
          <a:prstGeom prst="rect">
            <a:avLst/>
          </a:prstGeom>
          <a:solidFill>
            <a:schemeClr val="tx1"/>
          </a:solidFill>
          <a:ln w="19050">
            <a:solidFill>
              <a:srgbClr val="F4740A"/>
            </a:solidFill>
          </a:ln>
        </p:spPr>
        <p:txBody>
          <a:bodyPr wrap="square" rtlCol="0">
            <a:spAutoFit/>
          </a:bodyPr>
          <a:lstStyle/>
          <a:p>
            <a:r>
              <a:rPr lang="nb-NO" sz="1400" dirty="0">
                <a:solidFill>
                  <a:srgbClr val="F4740A"/>
                </a:solidFill>
              </a:rPr>
              <a:t>Things </a:t>
            </a:r>
            <a:r>
              <a:rPr lang="nb-NO" sz="1400" dirty="0" err="1">
                <a:solidFill>
                  <a:srgbClr val="F4740A"/>
                </a:solidFill>
              </a:rPr>
              <a:t>are</a:t>
            </a:r>
            <a:r>
              <a:rPr lang="nb-NO" sz="1400" dirty="0">
                <a:solidFill>
                  <a:srgbClr val="F4740A"/>
                </a:solidFill>
              </a:rPr>
              <a:t> </a:t>
            </a:r>
            <a:r>
              <a:rPr lang="nb-NO" sz="1400" dirty="0" err="1">
                <a:solidFill>
                  <a:srgbClr val="F4740A"/>
                </a:solidFill>
              </a:rPr>
              <a:t>even</a:t>
            </a:r>
            <a:r>
              <a:rPr lang="nb-NO" sz="1400" dirty="0">
                <a:solidFill>
                  <a:srgbClr val="F4740A"/>
                </a:solidFill>
              </a:rPr>
              <a:t> </a:t>
            </a:r>
            <a:r>
              <a:rPr lang="nb-NO" sz="1400" dirty="0" err="1">
                <a:solidFill>
                  <a:srgbClr val="F4740A"/>
                </a:solidFill>
              </a:rPr>
              <a:t>worse</a:t>
            </a:r>
            <a:r>
              <a:rPr lang="nb-NO" sz="1400" dirty="0">
                <a:solidFill>
                  <a:srgbClr val="F4740A"/>
                </a:solidFill>
              </a:rPr>
              <a:t>, more </a:t>
            </a:r>
            <a:r>
              <a:rPr lang="nb-NO" sz="1400" dirty="0" err="1">
                <a:solidFill>
                  <a:srgbClr val="F4740A"/>
                </a:solidFill>
              </a:rPr>
              <a:t>errors</a:t>
            </a:r>
            <a:r>
              <a:rPr lang="nb-NO" sz="1400" dirty="0">
                <a:solidFill>
                  <a:srgbClr val="F4740A"/>
                </a:solidFill>
              </a:rPr>
              <a:t> under </a:t>
            </a:r>
            <a:r>
              <a:rPr lang="nb-NO" sz="1400" dirty="0" err="1">
                <a:solidFill>
                  <a:srgbClr val="F4740A"/>
                </a:solidFill>
              </a:rPr>
              <a:t>increased</a:t>
            </a:r>
            <a:r>
              <a:rPr lang="nb-NO" sz="1400" dirty="0">
                <a:solidFill>
                  <a:srgbClr val="F4740A"/>
                </a:solidFill>
              </a:rPr>
              <a:t> </a:t>
            </a:r>
            <a:r>
              <a:rPr lang="nb-NO" sz="1400" dirty="0" err="1">
                <a:solidFill>
                  <a:srgbClr val="F4740A"/>
                </a:solidFill>
              </a:rPr>
              <a:t>load</a:t>
            </a:r>
            <a:r>
              <a:rPr lang="nb-NO" sz="1400" dirty="0">
                <a:solidFill>
                  <a:srgbClr val="F4740A"/>
                </a:solidFill>
              </a:rPr>
              <a:t>.</a:t>
            </a:r>
          </a:p>
        </p:txBody>
      </p:sp>
      <p:sp>
        <p:nvSpPr>
          <p:cNvPr id="22" name="TekstSylinder 21">
            <a:extLst>
              <a:ext uri="{FF2B5EF4-FFF2-40B4-BE49-F238E27FC236}">
                <a16:creationId xmlns:a16="http://schemas.microsoft.com/office/drawing/2014/main" id="{5A52669C-E949-418D-86F3-F199C0380FCE}"/>
              </a:ext>
            </a:extLst>
          </p:cNvPr>
          <p:cNvSpPr txBox="1"/>
          <p:nvPr/>
        </p:nvSpPr>
        <p:spPr>
          <a:xfrm>
            <a:off x="6737229" y="3038116"/>
            <a:ext cx="1019629" cy="523220"/>
          </a:xfrm>
          <a:prstGeom prst="rect">
            <a:avLst/>
          </a:prstGeom>
          <a:solidFill>
            <a:schemeClr val="tx1"/>
          </a:solidFill>
          <a:ln w="19050">
            <a:solidFill>
              <a:srgbClr val="FFFF00"/>
            </a:solidFill>
          </a:ln>
        </p:spPr>
        <p:txBody>
          <a:bodyPr wrap="square" rtlCol="0">
            <a:spAutoFit/>
          </a:bodyPr>
          <a:lstStyle/>
          <a:p>
            <a:r>
              <a:rPr lang="nb-NO" sz="1400" dirty="0">
                <a:solidFill>
                  <a:srgbClr val="FFFF00"/>
                </a:solidFill>
              </a:rPr>
              <a:t>Even more </a:t>
            </a:r>
            <a:r>
              <a:rPr lang="nb-NO" sz="1400" dirty="0" err="1">
                <a:solidFill>
                  <a:srgbClr val="FFFF00"/>
                </a:solidFill>
              </a:rPr>
              <a:t>load</a:t>
            </a:r>
            <a:r>
              <a:rPr lang="nb-NO" sz="1400" dirty="0">
                <a:solidFill>
                  <a:srgbClr val="FFFF00"/>
                </a:solidFill>
              </a:rPr>
              <a:t>…</a:t>
            </a:r>
          </a:p>
        </p:txBody>
      </p:sp>
      <p:cxnSp>
        <p:nvCxnSpPr>
          <p:cNvPr id="23" name="Rett linje 22">
            <a:extLst>
              <a:ext uri="{FF2B5EF4-FFF2-40B4-BE49-F238E27FC236}">
                <a16:creationId xmlns:a16="http://schemas.microsoft.com/office/drawing/2014/main" id="{AC62836A-CCAE-430A-9516-2C27A367065B}"/>
              </a:ext>
            </a:extLst>
          </p:cNvPr>
          <p:cNvCxnSpPr>
            <a:cxnSpLocks/>
          </p:cNvCxnSpPr>
          <p:nvPr/>
        </p:nvCxnSpPr>
        <p:spPr>
          <a:xfrm>
            <a:off x="7574366" y="3561336"/>
            <a:ext cx="495577" cy="1805794"/>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25" name="TekstSylinder 24">
            <a:extLst>
              <a:ext uri="{FF2B5EF4-FFF2-40B4-BE49-F238E27FC236}">
                <a16:creationId xmlns:a16="http://schemas.microsoft.com/office/drawing/2014/main" id="{EAE4596A-E01C-450E-A7D5-E48BEA4D568A}"/>
              </a:ext>
            </a:extLst>
          </p:cNvPr>
          <p:cNvSpPr txBox="1"/>
          <p:nvPr/>
        </p:nvSpPr>
        <p:spPr>
          <a:xfrm>
            <a:off x="7117541" y="2287253"/>
            <a:ext cx="1747079" cy="523220"/>
          </a:xfrm>
          <a:prstGeom prst="rect">
            <a:avLst/>
          </a:prstGeom>
          <a:solidFill>
            <a:schemeClr val="tx1"/>
          </a:solidFill>
          <a:ln w="19050">
            <a:solidFill>
              <a:srgbClr val="FF0000"/>
            </a:solidFill>
          </a:ln>
        </p:spPr>
        <p:txBody>
          <a:bodyPr wrap="square" rtlCol="0">
            <a:spAutoFit/>
          </a:bodyPr>
          <a:lstStyle/>
          <a:p>
            <a:r>
              <a:rPr lang="nb-NO" sz="1400" dirty="0">
                <a:solidFill>
                  <a:srgbClr val="FF0000"/>
                </a:solidFill>
              </a:rPr>
              <a:t>Calls </a:t>
            </a:r>
            <a:r>
              <a:rPr lang="nb-NO" sz="1400" dirty="0" err="1">
                <a:solidFill>
                  <a:srgbClr val="FF0000"/>
                </a:solidFill>
              </a:rPr>
              <a:t>take</a:t>
            </a:r>
            <a:r>
              <a:rPr lang="nb-NO" sz="1400" dirty="0">
                <a:solidFill>
                  <a:srgbClr val="FF0000"/>
                </a:solidFill>
              </a:rPr>
              <a:t> 60 </a:t>
            </a:r>
            <a:r>
              <a:rPr lang="nb-NO" sz="1400" dirty="0" err="1">
                <a:solidFill>
                  <a:srgbClr val="FF0000"/>
                </a:solidFill>
              </a:rPr>
              <a:t>seconds</a:t>
            </a:r>
            <a:br>
              <a:rPr lang="nb-NO" sz="1400" dirty="0">
                <a:solidFill>
                  <a:srgbClr val="FF0000"/>
                </a:solidFill>
              </a:rPr>
            </a:br>
            <a:r>
              <a:rPr lang="nb-NO" sz="1400" dirty="0" err="1">
                <a:solidFill>
                  <a:srgbClr val="FF0000"/>
                </a:solidFill>
              </a:rPr>
              <a:t>but</a:t>
            </a:r>
            <a:r>
              <a:rPr lang="nb-NO" sz="1400" dirty="0">
                <a:solidFill>
                  <a:srgbClr val="FF0000"/>
                </a:solidFill>
              </a:rPr>
              <a:t> 10% </a:t>
            </a:r>
            <a:r>
              <a:rPr lang="nb-NO" sz="1400" dirty="0" err="1">
                <a:solidFill>
                  <a:srgbClr val="FF0000"/>
                </a:solidFill>
              </a:rPr>
              <a:t>succeed</a:t>
            </a:r>
            <a:r>
              <a:rPr lang="nb-NO" sz="1400" dirty="0">
                <a:solidFill>
                  <a:srgbClr val="FF0000"/>
                </a:solidFill>
              </a:rPr>
              <a:t>.</a:t>
            </a:r>
          </a:p>
        </p:txBody>
      </p:sp>
      <p:cxnSp>
        <p:nvCxnSpPr>
          <p:cNvPr id="26" name="Rett linje 25">
            <a:extLst>
              <a:ext uri="{FF2B5EF4-FFF2-40B4-BE49-F238E27FC236}">
                <a16:creationId xmlns:a16="http://schemas.microsoft.com/office/drawing/2014/main" id="{FC72C66C-55A0-49B3-9006-DCF5976D6919}"/>
              </a:ext>
            </a:extLst>
          </p:cNvPr>
          <p:cNvCxnSpPr>
            <a:cxnSpLocks/>
          </p:cNvCxnSpPr>
          <p:nvPr/>
        </p:nvCxnSpPr>
        <p:spPr>
          <a:xfrm>
            <a:off x="8495666" y="2817730"/>
            <a:ext cx="141871" cy="2551427"/>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254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21" grpId="0" animBg="1"/>
      <p:bldP spid="22" grpId="0" animBg="1"/>
      <p:bldP spid="25"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BUT STILL…</a:t>
            </a:r>
          </a:p>
        </p:txBody>
      </p:sp>
    </p:spTree>
    <p:extLst>
      <p:ext uri="{BB962C8B-B14F-4D97-AF65-F5344CB8AC3E}">
        <p14:creationId xmlns:p14="http://schemas.microsoft.com/office/powerpoint/2010/main" val="19509447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214</a:t>
            </a:fld>
            <a:endParaRPr lang="nb-NO"/>
          </a:p>
        </p:txBody>
      </p:sp>
      <p:sp>
        <p:nvSpPr>
          <p:cNvPr id="2" name="Rektangel: avrundede hjørner 1">
            <a:extLst>
              <a:ext uri="{FF2B5EF4-FFF2-40B4-BE49-F238E27FC236}">
                <a16:creationId xmlns:a16="http://schemas.microsoft.com/office/drawing/2014/main" id="{D3C772AA-B57A-4D10-BC5A-B0F5CE6B85B6}"/>
              </a:ext>
            </a:extLst>
          </p:cNvPr>
          <p:cNvSpPr/>
          <p:nvPr/>
        </p:nvSpPr>
        <p:spPr>
          <a:xfrm>
            <a:off x="1342571" y="2504621"/>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3" name="TekstSylinder 2">
            <a:extLst>
              <a:ext uri="{FF2B5EF4-FFF2-40B4-BE49-F238E27FC236}">
                <a16:creationId xmlns:a16="http://schemas.microsoft.com/office/drawing/2014/main" id="{E801A6B0-DFDB-4EE5-A27B-8166EF9CFE99}"/>
              </a:ext>
            </a:extLst>
          </p:cNvPr>
          <p:cNvSpPr txBox="1"/>
          <p:nvPr/>
        </p:nvSpPr>
        <p:spPr>
          <a:xfrm>
            <a:off x="851221" y="2012510"/>
            <a:ext cx="1619354" cy="461665"/>
          </a:xfrm>
          <a:prstGeom prst="rect">
            <a:avLst/>
          </a:prstGeom>
          <a:noFill/>
        </p:spPr>
        <p:txBody>
          <a:bodyPr wrap="none" rtlCol="0">
            <a:spAutoFit/>
          </a:bodyPr>
          <a:lstStyle/>
          <a:p>
            <a:r>
              <a:rPr lang="nb-NO" sz="2400" dirty="0">
                <a:solidFill>
                  <a:schemeClr val="bg1"/>
                </a:solidFill>
              </a:rPr>
              <a:t>CLIENT APP</a:t>
            </a:r>
          </a:p>
        </p:txBody>
      </p:sp>
      <p:sp>
        <p:nvSpPr>
          <p:cNvPr id="10" name="TekstSylinder 9">
            <a:extLst>
              <a:ext uri="{FF2B5EF4-FFF2-40B4-BE49-F238E27FC236}">
                <a16:creationId xmlns:a16="http://schemas.microsoft.com/office/drawing/2014/main" id="{88AC17DE-DF01-4DCF-A198-F255CBDFD766}"/>
              </a:ext>
            </a:extLst>
          </p:cNvPr>
          <p:cNvSpPr txBox="1"/>
          <p:nvPr/>
        </p:nvSpPr>
        <p:spPr>
          <a:xfrm>
            <a:off x="4272879" y="1629864"/>
            <a:ext cx="598241" cy="461665"/>
          </a:xfrm>
          <a:prstGeom prst="rect">
            <a:avLst/>
          </a:prstGeom>
          <a:noFill/>
        </p:spPr>
        <p:txBody>
          <a:bodyPr wrap="none" rtlCol="0">
            <a:spAutoFit/>
          </a:bodyPr>
          <a:lstStyle/>
          <a:p>
            <a:r>
              <a:rPr lang="nb-NO" sz="2400" dirty="0">
                <a:solidFill>
                  <a:schemeClr val="bg1"/>
                </a:solidFill>
              </a:rPr>
              <a:t>API</a:t>
            </a:r>
          </a:p>
        </p:txBody>
      </p:sp>
      <p:sp>
        <p:nvSpPr>
          <p:cNvPr id="11" name="Rektangel: avrundede hjørner 10">
            <a:extLst>
              <a:ext uri="{FF2B5EF4-FFF2-40B4-BE49-F238E27FC236}">
                <a16:creationId xmlns:a16="http://schemas.microsoft.com/office/drawing/2014/main" id="{4E96716E-3BB6-4FC4-8C43-6FC3EAC84648}"/>
              </a:ext>
            </a:extLst>
          </p:cNvPr>
          <p:cNvSpPr/>
          <p:nvPr/>
        </p:nvSpPr>
        <p:spPr>
          <a:xfrm>
            <a:off x="3636094" y="2504617"/>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2" name="Rektangel: avrundede hjørner 11">
            <a:extLst>
              <a:ext uri="{FF2B5EF4-FFF2-40B4-BE49-F238E27FC236}">
                <a16:creationId xmlns:a16="http://schemas.microsoft.com/office/drawing/2014/main" id="{EDFA7B87-1932-4AA5-B955-805593730FB7}"/>
              </a:ext>
            </a:extLst>
          </p:cNvPr>
          <p:cNvSpPr/>
          <p:nvPr/>
        </p:nvSpPr>
        <p:spPr>
          <a:xfrm>
            <a:off x="6867071" y="4019900"/>
            <a:ext cx="752929" cy="14768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3" name="TekstSylinder 12">
            <a:extLst>
              <a:ext uri="{FF2B5EF4-FFF2-40B4-BE49-F238E27FC236}">
                <a16:creationId xmlns:a16="http://schemas.microsoft.com/office/drawing/2014/main" id="{29593C76-7462-40C8-9DD4-0CA8005D8225}"/>
              </a:ext>
            </a:extLst>
          </p:cNvPr>
          <p:cNvSpPr txBox="1"/>
          <p:nvPr/>
        </p:nvSpPr>
        <p:spPr>
          <a:xfrm>
            <a:off x="6821143" y="3528086"/>
            <a:ext cx="844783" cy="461665"/>
          </a:xfrm>
          <a:prstGeom prst="rect">
            <a:avLst/>
          </a:prstGeom>
          <a:noFill/>
        </p:spPr>
        <p:txBody>
          <a:bodyPr wrap="none" rtlCol="0">
            <a:spAutoFit/>
          </a:bodyPr>
          <a:lstStyle/>
          <a:p>
            <a:r>
              <a:rPr lang="nb-NO" sz="2400" dirty="0">
                <a:solidFill>
                  <a:schemeClr val="bg1"/>
                </a:solidFill>
              </a:rPr>
              <a:t>BLOB</a:t>
            </a:r>
            <a:endParaRPr lang="nb-NO" dirty="0">
              <a:solidFill>
                <a:schemeClr val="bg1"/>
              </a:solidFill>
            </a:endParaRPr>
          </a:p>
        </p:txBody>
      </p:sp>
      <p:cxnSp>
        <p:nvCxnSpPr>
          <p:cNvPr id="7" name="Rett pilkobling 6">
            <a:extLst>
              <a:ext uri="{FF2B5EF4-FFF2-40B4-BE49-F238E27FC236}">
                <a16:creationId xmlns:a16="http://schemas.microsoft.com/office/drawing/2014/main" id="{E4079DE0-1E25-4B34-91F4-B5B4255B9D10}"/>
              </a:ext>
            </a:extLst>
          </p:cNvPr>
          <p:cNvCxnSpPr>
            <a:cxnSpLocks/>
            <a:stCxn id="2" idx="3"/>
            <a:endCxn id="11" idx="1"/>
          </p:cNvCxnSpPr>
          <p:nvPr/>
        </p:nvCxnSpPr>
        <p:spPr>
          <a:xfrm flipV="1">
            <a:off x="2095500" y="3243032"/>
            <a:ext cx="1540594" cy="4"/>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Rett pilkobling 13">
            <a:extLst>
              <a:ext uri="{FF2B5EF4-FFF2-40B4-BE49-F238E27FC236}">
                <a16:creationId xmlns:a16="http://schemas.microsoft.com/office/drawing/2014/main" id="{F4D6BEF4-83DB-4744-B6CC-BF17B14F6EC2}"/>
              </a:ext>
            </a:extLst>
          </p:cNvPr>
          <p:cNvCxnSpPr>
            <a:cxnSpLocks/>
            <a:stCxn id="20" idx="3"/>
            <a:endCxn id="12" idx="1"/>
          </p:cNvCxnSpPr>
          <p:nvPr/>
        </p:nvCxnSpPr>
        <p:spPr>
          <a:xfrm>
            <a:off x="5566392" y="4747320"/>
            <a:ext cx="1300679" cy="10995"/>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8" name="Rectangle 1">
            <a:extLst>
              <a:ext uri="{FF2B5EF4-FFF2-40B4-BE49-F238E27FC236}">
                <a16:creationId xmlns:a16="http://schemas.microsoft.com/office/drawing/2014/main" id="{FEB7FE99-F874-482E-9D76-846E1850A66C}"/>
              </a:ext>
            </a:extLst>
          </p:cNvPr>
          <p:cNvSpPr>
            <a:spLocks noChangeArrowheads="1"/>
          </p:cNvSpPr>
          <p:nvPr/>
        </p:nvSpPr>
        <p:spPr bwMode="auto">
          <a:xfrm>
            <a:off x="0" y="-134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800" b="0" i="0" u="none" strike="noStrike" cap="none" normalizeH="0" baseline="0" dirty="0">
                <a:ln>
                  <a:noFill/>
                </a:ln>
                <a:solidFill>
                  <a:schemeClr val="tx1"/>
                </a:solidFill>
                <a:effectLst/>
                <a:latin typeface="Arial" panose="020B0604020202020204" pitchFamily="34" charset="0"/>
              </a:rPr>
              <a:t>✗ </a:t>
            </a:r>
          </a:p>
        </p:txBody>
      </p:sp>
      <p:sp>
        <p:nvSpPr>
          <p:cNvPr id="15" name="Rektangel: avrundede hjørner 14">
            <a:extLst>
              <a:ext uri="{FF2B5EF4-FFF2-40B4-BE49-F238E27FC236}">
                <a16:creationId xmlns:a16="http://schemas.microsoft.com/office/drawing/2014/main" id="{83CF953F-6129-4CB0-93E1-64136E4D4BBD}"/>
              </a:ext>
            </a:extLst>
          </p:cNvPr>
          <p:cNvSpPr/>
          <p:nvPr/>
        </p:nvSpPr>
        <p:spPr>
          <a:xfrm>
            <a:off x="3264829" y="2144573"/>
            <a:ext cx="2503511" cy="3083559"/>
          </a:xfrm>
          <a:prstGeom prst="roundRect">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6" name="Rektangel: avrundede hjørner 15">
            <a:extLst>
              <a:ext uri="{FF2B5EF4-FFF2-40B4-BE49-F238E27FC236}">
                <a16:creationId xmlns:a16="http://schemas.microsoft.com/office/drawing/2014/main" id="{03332C5D-0AA9-451C-9638-1B233E9F3457}"/>
              </a:ext>
            </a:extLst>
          </p:cNvPr>
          <p:cNvSpPr/>
          <p:nvPr/>
        </p:nvSpPr>
        <p:spPr>
          <a:xfrm>
            <a:off x="4898726" y="2997759"/>
            <a:ext cx="593446" cy="4930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sp>
        <p:nvSpPr>
          <p:cNvPr id="17" name="TekstSylinder 16">
            <a:extLst>
              <a:ext uri="{FF2B5EF4-FFF2-40B4-BE49-F238E27FC236}">
                <a16:creationId xmlns:a16="http://schemas.microsoft.com/office/drawing/2014/main" id="{312A354A-AC82-4951-A4EB-1E3A254D66E9}"/>
              </a:ext>
            </a:extLst>
          </p:cNvPr>
          <p:cNvSpPr txBox="1"/>
          <p:nvPr/>
        </p:nvSpPr>
        <p:spPr>
          <a:xfrm>
            <a:off x="4358285" y="2924511"/>
            <a:ext cx="526041" cy="276999"/>
          </a:xfrm>
          <a:prstGeom prst="rect">
            <a:avLst/>
          </a:prstGeom>
          <a:noFill/>
        </p:spPr>
        <p:txBody>
          <a:bodyPr wrap="none" rtlCol="0">
            <a:spAutoFit/>
          </a:bodyPr>
          <a:lstStyle/>
          <a:p>
            <a:r>
              <a:rPr lang="nb-NO" sz="1200" dirty="0">
                <a:solidFill>
                  <a:schemeClr val="bg1"/>
                </a:solidFill>
              </a:rPr>
              <a:t>READ</a:t>
            </a:r>
          </a:p>
        </p:txBody>
      </p:sp>
      <p:cxnSp>
        <p:nvCxnSpPr>
          <p:cNvPr id="22" name="Rett pilkobling 21">
            <a:extLst>
              <a:ext uri="{FF2B5EF4-FFF2-40B4-BE49-F238E27FC236}">
                <a16:creationId xmlns:a16="http://schemas.microsoft.com/office/drawing/2014/main" id="{E17D3D70-FCD1-4EFE-97D9-E10EE73C5C53}"/>
              </a:ext>
            </a:extLst>
          </p:cNvPr>
          <p:cNvCxnSpPr>
            <a:cxnSpLocks/>
            <a:stCxn id="11" idx="3"/>
            <a:endCxn id="16" idx="1"/>
          </p:cNvCxnSpPr>
          <p:nvPr/>
        </p:nvCxnSpPr>
        <p:spPr>
          <a:xfrm>
            <a:off x="4389023" y="3243032"/>
            <a:ext cx="509703" cy="1242"/>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31" name="Content Placeholder 2">
            <a:extLst>
              <a:ext uri="{FF2B5EF4-FFF2-40B4-BE49-F238E27FC236}">
                <a16:creationId xmlns:a16="http://schemas.microsoft.com/office/drawing/2014/main" id="{E9315A9C-DEDA-4573-95C5-E23A1CA7E383}"/>
              </a:ext>
            </a:extLst>
          </p:cNvPr>
          <p:cNvSpPr txBox="1">
            <a:spLocks/>
          </p:cNvSpPr>
          <p:nvPr/>
        </p:nvSpPr>
        <p:spPr>
          <a:xfrm>
            <a:off x="-55416" y="14705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REVISED DESIGN</a:t>
            </a:r>
          </a:p>
        </p:txBody>
      </p:sp>
      <p:sp>
        <p:nvSpPr>
          <p:cNvPr id="20" name="Rektangel: avrundede hjørner 19">
            <a:extLst>
              <a:ext uri="{FF2B5EF4-FFF2-40B4-BE49-F238E27FC236}">
                <a16:creationId xmlns:a16="http://schemas.microsoft.com/office/drawing/2014/main" id="{E7929225-39CB-4322-B378-7DFD447397A1}"/>
              </a:ext>
            </a:extLst>
          </p:cNvPr>
          <p:cNvSpPr/>
          <p:nvPr/>
        </p:nvSpPr>
        <p:spPr>
          <a:xfrm>
            <a:off x="4813463" y="4476959"/>
            <a:ext cx="752929" cy="540721"/>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chemeClr val="tx1"/>
              </a:solidFill>
            </a:endParaRPr>
          </a:p>
        </p:txBody>
      </p:sp>
      <p:cxnSp>
        <p:nvCxnSpPr>
          <p:cNvPr id="25" name="Rett pilkobling 24">
            <a:extLst>
              <a:ext uri="{FF2B5EF4-FFF2-40B4-BE49-F238E27FC236}">
                <a16:creationId xmlns:a16="http://schemas.microsoft.com/office/drawing/2014/main" id="{67BBC48E-9116-4A2A-8048-90799BF63DFA}"/>
              </a:ext>
            </a:extLst>
          </p:cNvPr>
          <p:cNvCxnSpPr>
            <a:cxnSpLocks/>
            <a:stCxn id="20" idx="0"/>
            <a:endCxn id="16" idx="2"/>
          </p:cNvCxnSpPr>
          <p:nvPr/>
        </p:nvCxnSpPr>
        <p:spPr>
          <a:xfrm flipV="1">
            <a:off x="5189928" y="3490788"/>
            <a:ext cx="5521" cy="986171"/>
          </a:xfrm>
          <a:prstGeom prst="straightConnector1">
            <a:avLst/>
          </a:prstGeom>
          <a:ln w="38100">
            <a:solidFill>
              <a:schemeClr val="bg1"/>
            </a:solidFill>
            <a:tailEnd type="triangle" w="lg" len="lg"/>
          </a:ln>
        </p:spPr>
        <p:style>
          <a:lnRef idx="2">
            <a:schemeClr val="accent1"/>
          </a:lnRef>
          <a:fillRef idx="0">
            <a:schemeClr val="accent1"/>
          </a:fillRef>
          <a:effectRef idx="1">
            <a:schemeClr val="accent1"/>
          </a:effectRef>
          <a:fontRef idx="minor">
            <a:schemeClr val="tx1"/>
          </a:fontRef>
        </p:style>
      </p:cxnSp>
      <p:sp>
        <p:nvSpPr>
          <p:cNvPr id="30" name="TekstSylinder 29">
            <a:extLst>
              <a:ext uri="{FF2B5EF4-FFF2-40B4-BE49-F238E27FC236}">
                <a16:creationId xmlns:a16="http://schemas.microsoft.com/office/drawing/2014/main" id="{21CD5CE4-A9CF-4ED3-A85C-53E7A5E68428}"/>
              </a:ext>
            </a:extLst>
          </p:cNvPr>
          <p:cNvSpPr txBox="1"/>
          <p:nvPr/>
        </p:nvSpPr>
        <p:spPr>
          <a:xfrm>
            <a:off x="4079992" y="4491976"/>
            <a:ext cx="733471" cy="461665"/>
          </a:xfrm>
          <a:prstGeom prst="rect">
            <a:avLst/>
          </a:prstGeom>
          <a:noFill/>
        </p:spPr>
        <p:txBody>
          <a:bodyPr wrap="none" rtlCol="0">
            <a:spAutoFit/>
          </a:bodyPr>
          <a:lstStyle/>
          <a:p>
            <a:r>
              <a:rPr lang="nb-NO" sz="1200" dirty="0">
                <a:solidFill>
                  <a:schemeClr val="bg1"/>
                </a:solidFill>
              </a:rPr>
              <a:t>HOSTED </a:t>
            </a:r>
            <a:br>
              <a:rPr lang="nb-NO" sz="1200" dirty="0">
                <a:solidFill>
                  <a:schemeClr val="bg1"/>
                </a:solidFill>
              </a:rPr>
            </a:br>
            <a:r>
              <a:rPr lang="nb-NO" sz="1200" dirty="0">
                <a:solidFill>
                  <a:schemeClr val="bg1"/>
                </a:solidFill>
              </a:rPr>
              <a:t>SERVICE</a:t>
            </a:r>
          </a:p>
        </p:txBody>
      </p:sp>
      <p:sp>
        <p:nvSpPr>
          <p:cNvPr id="32" name="TekstSylinder 31">
            <a:extLst>
              <a:ext uri="{FF2B5EF4-FFF2-40B4-BE49-F238E27FC236}">
                <a16:creationId xmlns:a16="http://schemas.microsoft.com/office/drawing/2014/main" id="{0D3AB2E7-1F84-427B-9607-46BF4994D1F6}"/>
              </a:ext>
            </a:extLst>
          </p:cNvPr>
          <p:cNvSpPr txBox="1"/>
          <p:nvPr/>
        </p:nvSpPr>
        <p:spPr>
          <a:xfrm>
            <a:off x="4491380" y="3845042"/>
            <a:ext cx="684931" cy="276999"/>
          </a:xfrm>
          <a:prstGeom prst="rect">
            <a:avLst/>
          </a:prstGeom>
          <a:noFill/>
        </p:spPr>
        <p:txBody>
          <a:bodyPr wrap="none" rtlCol="0">
            <a:spAutoFit/>
          </a:bodyPr>
          <a:lstStyle/>
          <a:p>
            <a:r>
              <a:rPr lang="nb-NO" sz="1200" dirty="0">
                <a:solidFill>
                  <a:schemeClr val="bg1"/>
                </a:solidFill>
              </a:rPr>
              <a:t>UPDATE</a:t>
            </a:r>
          </a:p>
        </p:txBody>
      </p:sp>
      <p:sp>
        <p:nvSpPr>
          <p:cNvPr id="33" name="TekstSylinder 32">
            <a:extLst>
              <a:ext uri="{FF2B5EF4-FFF2-40B4-BE49-F238E27FC236}">
                <a16:creationId xmlns:a16="http://schemas.microsoft.com/office/drawing/2014/main" id="{276E960E-3C78-4C09-B056-1BA5347BABDF}"/>
              </a:ext>
            </a:extLst>
          </p:cNvPr>
          <p:cNvSpPr txBox="1"/>
          <p:nvPr/>
        </p:nvSpPr>
        <p:spPr>
          <a:xfrm>
            <a:off x="5887907" y="4445942"/>
            <a:ext cx="513795" cy="276999"/>
          </a:xfrm>
          <a:prstGeom prst="rect">
            <a:avLst/>
          </a:prstGeom>
          <a:noFill/>
        </p:spPr>
        <p:txBody>
          <a:bodyPr wrap="none" rtlCol="0">
            <a:spAutoFit/>
          </a:bodyPr>
          <a:lstStyle/>
          <a:p>
            <a:r>
              <a:rPr lang="nb-NO" sz="1200" dirty="0">
                <a:solidFill>
                  <a:schemeClr val="bg1"/>
                </a:solidFill>
              </a:rPr>
              <a:t>HTTP</a:t>
            </a:r>
          </a:p>
        </p:txBody>
      </p:sp>
      <p:sp>
        <p:nvSpPr>
          <p:cNvPr id="44" name="TekstSylinder 43">
            <a:extLst>
              <a:ext uri="{FF2B5EF4-FFF2-40B4-BE49-F238E27FC236}">
                <a16:creationId xmlns:a16="http://schemas.microsoft.com/office/drawing/2014/main" id="{C6DE23E5-C1C4-41E9-98FE-3B16265EE5F5}"/>
              </a:ext>
            </a:extLst>
          </p:cNvPr>
          <p:cNvSpPr txBox="1"/>
          <p:nvPr/>
        </p:nvSpPr>
        <p:spPr>
          <a:xfrm>
            <a:off x="4941565" y="2720703"/>
            <a:ext cx="507768" cy="276999"/>
          </a:xfrm>
          <a:prstGeom prst="rect">
            <a:avLst/>
          </a:prstGeom>
          <a:noFill/>
        </p:spPr>
        <p:txBody>
          <a:bodyPr wrap="none" rtlCol="0">
            <a:spAutoFit/>
          </a:bodyPr>
          <a:lstStyle/>
          <a:p>
            <a:r>
              <a:rPr lang="nb-NO" sz="1200" dirty="0">
                <a:solidFill>
                  <a:schemeClr val="bg1"/>
                </a:solidFill>
              </a:rPr>
              <a:t>DATA</a:t>
            </a:r>
          </a:p>
        </p:txBody>
      </p:sp>
    </p:spTree>
    <p:extLst>
      <p:ext uri="{BB962C8B-B14F-4D97-AF65-F5344CB8AC3E}">
        <p14:creationId xmlns:p14="http://schemas.microsoft.com/office/powerpoint/2010/main" val="23502587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215</a:t>
            </a:fld>
            <a:endParaRPr lang="nb-NO"/>
          </a:p>
        </p:txBody>
      </p:sp>
      <p:pic>
        <p:nvPicPr>
          <p:cNvPr id="5" name="Bilde 4">
            <a:extLst>
              <a:ext uri="{FF2B5EF4-FFF2-40B4-BE49-F238E27FC236}">
                <a16:creationId xmlns:a16="http://schemas.microsoft.com/office/drawing/2014/main" id="{0424158C-7442-4801-AE39-1F8948204827}"/>
              </a:ext>
            </a:extLst>
          </p:cNvPr>
          <p:cNvPicPr>
            <a:picLocks noChangeAspect="1"/>
          </p:cNvPicPr>
          <p:nvPr/>
        </p:nvPicPr>
        <p:blipFill>
          <a:blip r:embed="rId3"/>
          <a:stretch>
            <a:fillRect/>
          </a:stretch>
        </p:blipFill>
        <p:spPr>
          <a:xfrm>
            <a:off x="0" y="847498"/>
            <a:ext cx="9144000" cy="5163003"/>
          </a:xfrm>
          <a:prstGeom prst="rect">
            <a:avLst/>
          </a:prstGeom>
        </p:spPr>
      </p:pic>
      <p:sp>
        <p:nvSpPr>
          <p:cNvPr id="18" name="TekstSylinder 17">
            <a:extLst>
              <a:ext uri="{FF2B5EF4-FFF2-40B4-BE49-F238E27FC236}">
                <a16:creationId xmlns:a16="http://schemas.microsoft.com/office/drawing/2014/main" id="{8ADB90EC-3566-4F94-9827-4833985FBF76}"/>
              </a:ext>
            </a:extLst>
          </p:cNvPr>
          <p:cNvSpPr txBox="1"/>
          <p:nvPr/>
        </p:nvSpPr>
        <p:spPr>
          <a:xfrm>
            <a:off x="1131310" y="2836786"/>
            <a:ext cx="2080118" cy="738664"/>
          </a:xfrm>
          <a:prstGeom prst="rect">
            <a:avLst/>
          </a:prstGeom>
          <a:solidFill>
            <a:schemeClr val="tx1"/>
          </a:solidFill>
          <a:ln w="19050">
            <a:solidFill>
              <a:srgbClr val="FF0000"/>
            </a:solidFill>
          </a:ln>
        </p:spPr>
        <p:txBody>
          <a:bodyPr wrap="square" rtlCol="0">
            <a:spAutoFit/>
          </a:bodyPr>
          <a:lstStyle/>
          <a:p>
            <a:r>
              <a:rPr lang="nb-NO" sz="1400" dirty="0">
                <a:solidFill>
                  <a:srgbClr val="FF0000"/>
                </a:solidFill>
              </a:rPr>
              <a:t>Chaos </a:t>
            </a:r>
            <a:r>
              <a:rPr lang="nb-NO" sz="1400" dirty="0" err="1">
                <a:solidFill>
                  <a:srgbClr val="FF0000"/>
                </a:solidFill>
              </a:rPr>
              <a:t>monkeys</a:t>
            </a:r>
            <a:r>
              <a:rPr lang="nb-NO" sz="1400" dirty="0">
                <a:solidFill>
                  <a:srgbClr val="FF0000"/>
                </a:solidFill>
              </a:rPr>
              <a:t> let </a:t>
            </a:r>
            <a:r>
              <a:rPr lang="nb-NO" sz="1400" dirty="0" err="1">
                <a:solidFill>
                  <a:srgbClr val="FF0000"/>
                </a:solidFill>
              </a:rPr>
              <a:t>loose</a:t>
            </a:r>
            <a:r>
              <a:rPr lang="nb-NO" sz="1400" dirty="0">
                <a:solidFill>
                  <a:srgbClr val="FF0000"/>
                </a:solidFill>
              </a:rPr>
              <a:t>.</a:t>
            </a:r>
            <a:br>
              <a:rPr lang="nb-NO" sz="1400" dirty="0">
                <a:solidFill>
                  <a:srgbClr val="FF0000"/>
                </a:solidFill>
              </a:rPr>
            </a:br>
            <a:r>
              <a:rPr lang="nb-NO" sz="1400" dirty="0">
                <a:solidFill>
                  <a:srgbClr val="FF0000"/>
                </a:solidFill>
              </a:rPr>
              <a:t>All </a:t>
            </a:r>
            <a:r>
              <a:rPr lang="nb-NO" sz="1400" dirty="0" err="1">
                <a:solidFill>
                  <a:srgbClr val="FF0000"/>
                </a:solidFill>
              </a:rPr>
              <a:t>dependencies</a:t>
            </a:r>
            <a:r>
              <a:rPr lang="nb-NO" sz="1400" dirty="0">
                <a:solidFill>
                  <a:srgbClr val="FF0000"/>
                </a:solidFill>
              </a:rPr>
              <a:t> </a:t>
            </a:r>
            <a:r>
              <a:rPr lang="nb-NO" sz="1400" dirty="0" err="1">
                <a:solidFill>
                  <a:srgbClr val="FF0000"/>
                </a:solidFill>
              </a:rPr>
              <a:t>take</a:t>
            </a:r>
            <a:r>
              <a:rPr lang="nb-NO" sz="1400" dirty="0">
                <a:solidFill>
                  <a:srgbClr val="FF0000"/>
                </a:solidFill>
              </a:rPr>
              <a:t> </a:t>
            </a:r>
            <a:br>
              <a:rPr lang="nb-NO" sz="1400" dirty="0">
                <a:solidFill>
                  <a:srgbClr val="FF0000"/>
                </a:solidFill>
              </a:rPr>
            </a:br>
            <a:r>
              <a:rPr lang="nb-NO" sz="1400" dirty="0">
                <a:solidFill>
                  <a:srgbClr val="FF0000"/>
                </a:solidFill>
              </a:rPr>
              <a:t>60 </a:t>
            </a:r>
            <a:r>
              <a:rPr lang="nb-NO" sz="1400" dirty="0" err="1">
                <a:solidFill>
                  <a:srgbClr val="FF0000"/>
                </a:solidFill>
              </a:rPr>
              <a:t>seconds</a:t>
            </a:r>
            <a:r>
              <a:rPr lang="nb-NO" sz="1400" dirty="0">
                <a:solidFill>
                  <a:srgbClr val="FF0000"/>
                </a:solidFill>
              </a:rPr>
              <a:t> and </a:t>
            </a:r>
            <a:r>
              <a:rPr lang="nb-NO" sz="1400" dirty="0" err="1">
                <a:solidFill>
                  <a:srgbClr val="FF0000"/>
                </a:solidFill>
              </a:rPr>
              <a:t>then</a:t>
            </a:r>
            <a:r>
              <a:rPr lang="nb-NO" sz="1400" dirty="0">
                <a:solidFill>
                  <a:srgbClr val="FF0000"/>
                </a:solidFill>
              </a:rPr>
              <a:t> </a:t>
            </a:r>
            <a:r>
              <a:rPr lang="nb-NO" sz="1400" dirty="0" err="1">
                <a:solidFill>
                  <a:srgbClr val="FF0000"/>
                </a:solidFill>
              </a:rPr>
              <a:t>fail</a:t>
            </a:r>
            <a:r>
              <a:rPr lang="nb-NO" sz="1400" dirty="0">
                <a:solidFill>
                  <a:srgbClr val="FF0000"/>
                </a:solidFill>
              </a:rPr>
              <a:t>.</a:t>
            </a:r>
          </a:p>
        </p:txBody>
      </p:sp>
      <p:cxnSp>
        <p:nvCxnSpPr>
          <p:cNvPr id="19" name="Rett linje 18">
            <a:extLst>
              <a:ext uri="{FF2B5EF4-FFF2-40B4-BE49-F238E27FC236}">
                <a16:creationId xmlns:a16="http://schemas.microsoft.com/office/drawing/2014/main" id="{BB11184A-BBCB-4CB7-9194-1F07FBADD9D2}"/>
              </a:ext>
            </a:extLst>
          </p:cNvPr>
          <p:cNvCxnSpPr>
            <a:cxnSpLocks/>
          </p:cNvCxnSpPr>
          <p:nvPr/>
        </p:nvCxnSpPr>
        <p:spPr>
          <a:xfrm flipH="1">
            <a:off x="2002405" y="3570567"/>
            <a:ext cx="168964" cy="2040403"/>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
        <p:nvSpPr>
          <p:cNvPr id="20" name="TekstSylinder 19">
            <a:extLst>
              <a:ext uri="{FF2B5EF4-FFF2-40B4-BE49-F238E27FC236}">
                <a16:creationId xmlns:a16="http://schemas.microsoft.com/office/drawing/2014/main" id="{321DC3B9-520E-46C5-8E14-7DC56E4ACDD9}"/>
              </a:ext>
            </a:extLst>
          </p:cNvPr>
          <p:cNvSpPr txBox="1"/>
          <p:nvPr/>
        </p:nvSpPr>
        <p:spPr>
          <a:xfrm>
            <a:off x="4572000" y="3631679"/>
            <a:ext cx="1681480" cy="523220"/>
          </a:xfrm>
          <a:prstGeom prst="rect">
            <a:avLst/>
          </a:prstGeom>
          <a:solidFill>
            <a:schemeClr val="tx1"/>
          </a:solidFill>
          <a:ln w="19050">
            <a:solidFill>
              <a:srgbClr val="FFFF00"/>
            </a:solidFill>
          </a:ln>
        </p:spPr>
        <p:txBody>
          <a:bodyPr wrap="square" rtlCol="0">
            <a:spAutoFit/>
          </a:bodyPr>
          <a:lstStyle/>
          <a:p>
            <a:r>
              <a:rPr lang="nb-NO" sz="1400" dirty="0" err="1">
                <a:solidFill>
                  <a:srgbClr val="FFFF00"/>
                </a:solidFill>
              </a:rPr>
              <a:t>Gradually</a:t>
            </a:r>
            <a:r>
              <a:rPr lang="nb-NO" sz="1400" dirty="0">
                <a:solidFill>
                  <a:srgbClr val="FFFF00"/>
                </a:solidFill>
              </a:rPr>
              <a:t> </a:t>
            </a:r>
            <a:r>
              <a:rPr lang="nb-NO" sz="1400" dirty="0" err="1">
                <a:solidFill>
                  <a:srgbClr val="FFFF00"/>
                </a:solidFill>
              </a:rPr>
              <a:t>increasing</a:t>
            </a:r>
            <a:r>
              <a:rPr lang="nb-NO" sz="1400" dirty="0">
                <a:solidFill>
                  <a:srgbClr val="FFFF00"/>
                </a:solidFill>
              </a:rPr>
              <a:t> </a:t>
            </a:r>
            <a:r>
              <a:rPr lang="nb-NO" sz="1400" dirty="0" err="1">
                <a:solidFill>
                  <a:srgbClr val="FFFF00"/>
                </a:solidFill>
              </a:rPr>
              <a:t>load</a:t>
            </a:r>
            <a:r>
              <a:rPr lang="nb-NO" sz="1400" dirty="0">
                <a:solidFill>
                  <a:srgbClr val="FFFF00"/>
                </a:solidFill>
              </a:rPr>
              <a:t> from k6</a:t>
            </a:r>
          </a:p>
        </p:txBody>
      </p:sp>
      <p:cxnSp>
        <p:nvCxnSpPr>
          <p:cNvPr id="24" name="Rett linje 23">
            <a:extLst>
              <a:ext uri="{FF2B5EF4-FFF2-40B4-BE49-F238E27FC236}">
                <a16:creationId xmlns:a16="http://schemas.microsoft.com/office/drawing/2014/main" id="{5CF1AF52-9451-4D72-83A0-7E129090C9F1}"/>
              </a:ext>
            </a:extLst>
          </p:cNvPr>
          <p:cNvCxnSpPr>
            <a:cxnSpLocks/>
          </p:cNvCxnSpPr>
          <p:nvPr/>
        </p:nvCxnSpPr>
        <p:spPr>
          <a:xfrm>
            <a:off x="5412740" y="4154899"/>
            <a:ext cx="393700" cy="1456071"/>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27" name="Rett linje 26">
            <a:extLst>
              <a:ext uri="{FF2B5EF4-FFF2-40B4-BE49-F238E27FC236}">
                <a16:creationId xmlns:a16="http://schemas.microsoft.com/office/drawing/2014/main" id="{88206CFB-C32C-4764-9F67-AD396D44CDE9}"/>
              </a:ext>
            </a:extLst>
          </p:cNvPr>
          <p:cNvCxnSpPr>
            <a:cxnSpLocks/>
            <a:stCxn id="20" idx="2"/>
          </p:cNvCxnSpPr>
          <p:nvPr/>
        </p:nvCxnSpPr>
        <p:spPr>
          <a:xfrm>
            <a:off x="5412740" y="4154899"/>
            <a:ext cx="1925320" cy="1456071"/>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28" name="TekstSylinder 27">
            <a:extLst>
              <a:ext uri="{FF2B5EF4-FFF2-40B4-BE49-F238E27FC236}">
                <a16:creationId xmlns:a16="http://schemas.microsoft.com/office/drawing/2014/main" id="{FFF22DEC-F474-4E40-B484-FE929BE8C53B}"/>
              </a:ext>
            </a:extLst>
          </p:cNvPr>
          <p:cNvSpPr txBox="1"/>
          <p:nvPr/>
        </p:nvSpPr>
        <p:spPr>
          <a:xfrm>
            <a:off x="7852238" y="3893289"/>
            <a:ext cx="868396" cy="738664"/>
          </a:xfrm>
          <a:prstGeom prst="rect">
            <a:avLst/>
          </a:prstGeom>
          <a:solidFill>
            <a:schemeClr val="tx1"/>
          </a:solidFill>
          <a:ln w="19050">
            <a:solidFill>
              <a:srgbClr val="FF0000"/>
            </a:solidFill>
          </a:ln>
        </p:spPr>
        <p:txBody>
          <a:bodyPr wrap="square" rtlCol="0">
            <a:spAutoFit/>
          </a:bodyPr>
          <a:lstStyle/>
          <a:p>
            <a:r>
              <a:rPr lang="nb-NO" sz="1400" dirty="0">
                <a:solidFill>
                  <a:srgbClr val="FF0000"/>
                </a:solidFill>
              </a:rPr>
              <a:t>Chaos </a:t>
            </a:r>
            <a:r>
              <a:rPr lang="nb-NO" sz="1400" dirty="0" err="1">
                <a:solidFill>
                  <a:srgbClr val="FF0000"/>
                </a:solidFill>
              </a:rPr>
              <a:t>monkeys</a:t>
            </a:r>
            <a:r>
              <a:rPr lang="nb-NO" sz="1400" dirty="0">
                <a:solidFill>
                  <a:srgbClr val="FF0000"/>
                </a:solidFill>
              </a:rPr>
              <a:t> </a:t>
            </a:r>
            <a:r>
              <a:rPr lang="nb-NO" sz="1400" dirty="0" err="1">
                <a:solidFill>
                  <a:srgbClr val="FF0000"/>
                </a:solidFill>
              </a:rPr>
              <a:t>give</a:t>
            </a:r>
            <a:r>
              <a:rPr lang="nb-NO" sz="1400" dirty="0">
                <a:solidFill>
                  <a:srgbClr val="FF0000"/>
                </a:solidFill>
              </a:rPr>
              <a:t> up.</a:t>
            </a:r>
          </a:p>
        </p:txBody>
      </p:sp>
      <p:cxnSp>
        <p:nvCxnSpPr>
          <p:cNvPr id="29" name="Rett linje 28">
            <a:extLst>
              <a:ext uri="{FF2B5EF4-FFF2-40B4-BE49-F238E27FC236}">
                <a16:creationId xmlns:a16="http://schemas.microsoft.com/office/drawing/2014/main" id="{6F597271-9429-4D72-BFEB-3F939B3A935D}"/>
              </a:ext>
            </a:extLst>
          </p:cNvPr>
          <p:cNvCxnSpPr>
            <a:cxnSpLocks/>
          </p:cNvCxnSpPr>
          <p:nvPr/>
        </p:nvCxnSpPr>
        <p:spPr>
          <a:xfrm flipH="1">
            <a:off x="8016240" y="4631953"/>
            <a:ext cx="239574" cy="979017"/>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683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8"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INJECTED FAULTS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MADE IRRELEVANT</a:t>
            </a:r>
          </a:p>
        </p:txBody>
      </p:sp>
    </p:spTree>
    <p:extLst>
      <p:ext uri="{BB962C8B-B14F-4D97-AF65-F5344CB8AC3E}">
        <p14:creationId xmlns:p14="http://schemas.microsoft.com/office/powerpoint/2010/main" val="213487955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IS IT ROBUST?</a:t>
            </a:r>
          </a:p>
        </p:txBody>
      </p:sp>
    </p:spTree>
    <p:extLst>
      <p:ext uri="{BB962C8B-B14F-4D97-AF65-F5344CB8AC3E}">
        <p14:creationId xmlns:p14="http://schemas.microsoft.com/office/powerpoint/2010/main" val="37507797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TRICK QUESTION!</a:t>
            </a:r>
          </a:p>
        </p:txBody>
      </p:sp>
    </p:spTree>
    <p:extLst>
      <p:ext uri="{BB962C8B-B14F-4D97-AF65-F5344CB8AC3E}">
        <p14:creationId xmlns:p14="http://schemas.microsoft.com/office/powerpoint/2010/main" val="12250175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ROBUST ISN’T A BOOLEAN!</a:t>
            </a:r>
          </a:p>
        </p:txBody>
      </p:sp>
    </p:spTree>
    <p:extLst>
      <p:ext uri="{BB962C8B-B14F-4D97-AF65-F5344CB8AC3E}">
        <p14:creationId xmlns:p14="http://schemas.microsoft.com/office/powerpoint/2010/main" val="3175182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BIG LAUNCH = BLACK FRIDAY</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47419164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VERY ROBUST </a:t>
            </a:r>
            <a:r>
              <a:rPr lang="nb-NO" sz="8000" dirty="0">
                <a:solidFill>
                  <a:schemeClr val="bg1"/>
                </a:solidFill>
                <a:latin typeface="Bebas Neue" panose="020B0606020202050201" pitchFamily="34" charset="0"/>
                <a:cs typeface="Montserrat Black"/>
              </a:rPr>
              <a:t>AGAINST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BLOB DOWNLOAD PROBLEMS</a:t>
            </a:r>
            <a:br>
              <a:rPr lang="nb-NO" sz="8000" dirty="0">
                <a:solidFill>
                  <a:schemeClr val="bg1"/>
                </a:solidFill>
                <a:latin typeface="Bebas Neue" panose="020B0606020202050201" pitchFamily="34" charset="0"/>
                <a:cs typeface="Montserrat Black"/>
              </a:rPr>
            </a:br>
            <a:endParaRPr lang="nb-NO" sz="8000" dirty="0">
              <a:solidFill>
                <a:schemeClr val="bg1"/>
              </a:solidFill>
              <a:latin typeface="Bebas Neue" panose="020B0606020202050201" pitchFamily="34" charset="0"/>
              <a:cs typeface="Montserrat Black"/>
            </a:endParaRPr>
          </a:p>
        </p:txBody>
      </p:sp>
    </p:spTree>
    <p:extLst>
      <p:ext uri="{BB962C8B-B14F-4D97-AF65-F5344CB8AC3E}">
        <p14:creationId xmlns:p14="http://schemas.microsoft.com/office/powerpoint/2010/main" val="7071981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NOT ROBUST </a:t>
            </a:r>
            <a:r>
              <a:rPr lang="nb-NO" sz="8000" dirty="0">
                <a:solidFill>
                  <a:schemeClr val="bg1"/>
                </a:solidFill>
                <a:latin typeface="Bebas Neue" panose="020B0606020202050201" pitchFamily="34" charset="0"/>
                <a:cs typeface="Montserrat Black"/>
              </a:rPr>
              <a:t>AGAINST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AZURE GOING DOWN</a:t>
            </a:r>
            <a:br>
              <a:rPr lang="nb-NO" sz="8000" dirty="0">
                <a:solidFill>
                  <a:schemeClr val="bg1"/>
                </a:solidFill>
                <a:latin typeface="Bebas Neue" panose="020B0606020202050201" pitchFamily="34" charset="0"/>
                <a:cs typeface="Montserrat Black"/>
              </a:rPr>
            </a:br>
            <a:endParaRPr lang="nb-NO" sz="8000" dirty="0">
              <a:solidFill>
                <a:schemeClr val="bg1"/>
              </a:solidFill>
              <a:latin typeface="Bebas Neue" panose="020B0606020202050201" pitchFamily="34" charset="0"/>
              <a:cs typeface="Montserrat Black"/>
            </a:endParaRPr>
          </a:p>
        </p:txBody>
      </p:sp>
    </p:spTree>
    <p:extLst>
      <p:ext uri="{BB962C8B-B14F-4D97-AF65-F5344CB8AC3E}">
        <p14:creationId xmlns:p14="http://schemas.microsoft.com/office/powerpoint/2010/main" val="293376173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THE CASE STUDY IS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 SIMPLE SCENARIO</a:t>
            </a:r>
          </a:p>
        </p:txBody>
      </p:sp>
    </p:spTree>
    <p:extLst>
      <p:ext uri="{BB962C8B-B14F-4D97-AF65-F5344CB8AC3E}">
        <p14:creationId xmlns:p14="http://schemas.microsoft.com/office/powerpoint/2010/main" val="11059440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MANY OTHER SCENARIOS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ARE MUCH HARDER</a:t>
            </a:r>
          </a:p>
        </p:txBody>
      </p:sp>
    </p:spTree>
    <p:extLst>
      <p:ext uri="{BB962C8B-B14F-4D97-AF65-F5344CB8AC3E}">
        <p14:creationId xmlns:p14="http://schemas.microsoft.com/office/powerpoint/2010/main" val="28729053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TRADE-OFFS CAN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BE MORE PAINFUL</a:t>
            </a:r>
          </a:p>
        </p:txBody>
      </p:sp>
    </p:spTree>
    <p:extLst>
      <p:ext uri="{BB962C8B-B14F-4D97-AF65-F5344CB8AC3E}">
        <p14:creationId xmlns:p14="http://schemas.microsoft.com/office/powerpoint/2010/main" val="12520318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ONLY AS GOOD AS </a:t>
            </a:r>
            <a:br>
              <a:rPr lang="nb-NO" sz="8000" dirty="0">
                <a:solidFill>
                  <a:srgbClr val="3DFF06"/>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THE EXPERIMENTS</a:t>
            </a:r>
          </a:p>
        </p:txBody>
      </p:sp>
    </p:spTree>
    <p:extLst>
      <p:ext uri="{BB962C8B-B14F-4D97-AF65-F5344CB8AC3E}">
        <p14:creationId xmlns:p14="http://schemas.microsoft.com/office/powerpoint/2010/main" val="13955751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a:t>
            </a:r>
            <a:r>
              <a:rPr lang="nb-NO" sz="8000">
                <a:solidFill>
                  <a:schemeClr val="bg1"/>
                </a:solidFill>
                <a:latin typeface="Bebas Neue" panose="020B0606020202050201" pitchFamily="34" charset="0"/>
                <a:cs typeface="Montserrat Black"/>
              </a:rPr>
              <a:t>I HAVEN’T BEEN ABLE </a:t>
            </a:r>
            <a:br>
              <a:rPr lang="nb-NO" sz="8000">
                <a:solidFill>
                  <a:schemeClr val="bg1"/>
                </a:solidFill>
                <a:latin typeface="Bebas Neue" panose="020B0606020202050201" pitchFamily="34" charset="0"/>
                <a:cs typeface="Montserrat Black"/>
              </a:rPr>
            </a:br>
            <a:r>
              <a:rPr lang="nb-NO" sz="8000">
                <a:solidFill>
                  <a:schemeClr val="bg1"/>
                </a:solidFill>
                <a:latin typeface="Bebas Neue" panose="020B0606020202050201" pitchFamily="34" charset="0"/>
                <a:cs typeface="Montserrat Black"/>
              </a:rPr>
              <a:t>TO MAKE IT FAIL</a:t>
            </a:r>
            <a:r>
              <a:rPr lang="nb-NO" sz="8000">
                <a:solidFill>
                  <a:srgbClr val="FF53DA"/>
                </a:solidFill>
                <a:latin typeface="Bebas Neue" panose="020B0606020202050201" pitchFamily="34" charset="0"/>
                <a:cs typeface="Montserrat Black"/>
              </a:rPr>
              <a:t>»</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7566295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SUMMARY</a:t>
            </a:r>
          </a:p>
        </p:txBody>
      </p:sp>
    </p:spTree>
    <p:extLst>
      <p:ext uri="{BB962C8B-B14F-4D97-AF65-F5344CB8AC3E}">
        <p14:creationId xmlns:p14="http://schemas.microsoft.com/office/powerpoint/2010/main" val="5860989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RELIABILITY ENGINEERING </a:t>
            </a:r>
            <a:r>
              <a:rPr lang="nb-NO" sz="8000" dirty="0">
                <a:solidFill>
                  <a:schemeClr val="bg1"/>
                </a:solidFill>
                <a:latin typeface="Bebas Neue" panose="020B0606020202050201" pitchFamily="34" charset="0"/>
                <a:cs typeface="Montserrat Black"/>
              </a:rPr>
              <a:t>REQUIRES FEEDBACK</a:t>
            </a:r>
          </a:p>
        </p:txBody>
      </p:sp>
    </p:spTree>
    <p:extLst>
      <p:ext uri="{BB962C8B-B14F-4D97-AF65-F5344CB8AC3E}">
        <p14:creationId xmlns:p14="http://schemas.microsoft.com/office/powerpoint/2010/main" val="319878552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THE RIGHT MECHANISMS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ARE CONTEXT-DEPENDENT</a:t>
            </a:r>
          </a:p>
        </p:txBody>
      </p:sp>
    </p:spTree>
    <p:extLst>
      <p:ext uri="{BB962C8B-B14F-4D97-AF65-F5344CB8AC3E}">
        <p14:creationId xmlns:p14="http://schemas.microsoft.com/office/powerpoint/2010/main" val="3725708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WHAT IS A </a:t>
            </a:r>
            <a:br>
              <a:rPr lang="nb-NO" sz="8000" dirty="0">
                <a:solidFill>
                  <a:srgbClr val="3DFF06"/>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RELIABLE SERVICE?</a:t>
            </a:r>
          </a:p>
        </p:txBody>
      </p:sp>
    </p:spTree>
    <p:extLst>
      <p:ext uri="{BB962C8B-B14F-4D97-AF65-F5344CB8AC3E}">
        <p14:creationId xmlns:p14="http://schemas.microsoft.com/office/powerpoint/2010/main" val="14186531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EXPLOIT CONTEXT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 FIND GOOD SOLUTIONS</a:t>
            </a:r>
          </a:p>
        </p:txBody>
      </p:sp>
    </p:spTree>
    <p:extLst>
      <p:ext uri="{BB962C8B-B14F-4D97-AF65-F5344CB8AC3E}">
        <p14:creationId xmlns:p14="http://schemas.microsoft.com/office/powerpoint/2010/main" val="294141155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ALWAYS VALIDATE</a:t>
            </a:r>
          </a:p>
        </p:txBody>
      </p:sp>
    </p:spTree>
    <p:extLst>
      <p:ext uri="{BB962C8B-B14F-4D97-AF65-F5344CB8AC3E}">
        <p14:creationId xmlns:p14="http://schemas.microsoft.com/office/powerpoint/2010/main" val="3249323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RUN EXPERIMENTS</a:t>
            </a:r>
          </a:p>
        </p:txBody>
      </p:sp>
    </p:spTree>
    <p:extLst>
      <p:ext uri="{BB962C8B-B14F-4D97-AF65-F5344CB8AC3E}">
        <p14:creationId xmlns:p14="http://schemas.microsoft.com/office/powerpoint/2010/main" val="3393832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LISTEN TO THE FEEDBACK</a:t>
            </a:r>
          </a:p>
        </p:txBody>
      </p:sp>
    </p:spTree>
    <p:extLst>
      <p:ext uri="{BB962C8B-B14F-4D97-AF65-F5344CB8AC3E}">
        <p14:creationId xmlns:p14="http://schemas.microsoft.com/office/powerpoint/2010/main" val="1172775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B050A301-EB2E-4721-A2CF-D1E0D16C4F92}"/>
              </a:ext>
            </a:extLst>
          </p:cNvPr>
          <p:cNvPicPr>
            <a:picLocks noChangeAspect="1"/>
          </p:cNvPicPr>
          <p:nvPr/>
        </p:nvPicPr>
        <p:blipFill>
          <a:blip r:embed="rId3"/>
          <a:stretch>
            <a:fillRect/>
          </a:stretch>
        </p:blipFill>
        <p:spPr>
          <a:xfrm>
            <a:off x="853831" y="813093"/>
            <a:ext cx="7436337" cy="5094653"/>
          </a:xfrm>
          <a:prstGeom prst="rect">
            <a:avLst/>
          </a:prstGeom>
          <a:ln w="38100">
            <a:solidFill>
              <a:schemeClr val="bg1"/>
            </a:solidFill>
          </a:ln>
        </p:spPr>
      </p:pic>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234</a:t>
            </a:fld>
            <a:endParaRPr lang="nb-NO"/>
          </a:p>
        </p:txBody>
      </p:sp>
    </p:spTree>
    <p:extLst>
      <p:ext uri="{BB962C8B-B14F-4D97-AF65-F5344CB8AC3E}">
        <p14:creationId xmlns:p14="http://schemas.microsoft.com/office/powerpoint/2010/main" val="300970324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235</a:t>
            </a:fld>
            <a:endParaRPr lang="nb-NO"/>
          </a:p>
        </p:txBody>
      </p:sp>
      <p:sp>
        <p:nvSpPr>
          <p:cNvPr id="5" name="Content Placeholder 2">
            <a:extLst>
              <a:ext uri="{FF2B5EF4-FFF2-40B4-BE49-F238E27FC236}">
                <a16:creationId xmlns:a16="http://schemas.microsoft.com/office/drawing/2014/main" id="{9DE15AA5-478C-45E4-881D-166921F0734F}"/>
              </a:ext>
            </a:extLst>
          </p:cNvPr>
          <p:cNvSpPr txBox="1">
            <a:spLocks/>
          </p:cNvSpPr>
          <p:nvPr/>
        </p:nvSpPr>
        <p:spPr>
          <a:xfrm>
            <a:off x="0" y="3109673"/>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dirty="0">
                <a:solidFill>
                  <a:schemeClr val="bg1"/>
                </a:solidFill>
                <a:cs typeface="Montserrat Black"/>
              </a:rPr>
              <a:t>https://github.com/bjartnes/bounded-disturbances</a:t>
            </a:r>
          </a:p>
        </p:txBody>
      </p:sp>
    </p:spTree>
    <p:extLst>
      <p:ext uri="{BB962C8B-B14F-4D97-AF65-F5344CB8AC3E}">
        <p14:creationId xmlns:p14="http://schemas.microsoft.com/office/powerpoint/2010/main" val="212958995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236</a:t>
            </a:fld>
            <a:endParaRPr lang="nb-NO"/>
          </a:p>
        </p:txBody>
      </p:sp>
    </p:spTree>
    <p:extLst>
      <p:ext uri="{BB962C8B-B14F-4D97-AF65-F5344CB8AC3E}">
        <p14:creationId xmlns:p14="http://schemas.microsoft.com/office/powerpoint/2010/main" val="3759454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DOES IT MEAN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 BE </a:t>
            </a:r>
            <a:r>
              <a:rPr lang="nb-NO" sz="8000" dirty="0">
                <a:solidFill>
                  <a:srgbClr val="3DFF06"/>
                </a:solidFill>
                <a:latin typeface="Bebas Neue" panose="020B0606020202050201" pitchFamily="34" charset="0"/>
                <a:cs typeface="Montserrat Black"/>
              </a:rPr>
              <a:t>RELIABLE</a:t>
            </a:r>
            <a:r>
              <a:rPr lang="nb-NO" sz="8000" dirty="0">
                <a:solidFill>
                  <a:schemeClr val="bg1"/>
                </a:solidFill>
                <a:latin typeface="Bebas Neue" panose="020B0606020202050201" pitchFamily="34" charset="0"/>
                <a:cs typeface="Montserrat Black"/>
              </a:rPr>
              <a:t>?</a:t>
            </a:r>
          </a:p>
        </p:txBody>
      </p:sp>
    </p:spTree>
    <p:extLst>
      <p:ext uri="{BB962C8B-B14F-4D97-AF65-F5344CB8AC3E}">
        <p14:creationId xmlns:p14="http://schemas.microsoft.com/office/powerpoint/2010/main" val="705415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ROBUST</a:t>
            </a:r>
            <a:r>
              <a:rPr lang="nb-NO" sz="8000" dirty="0">
                <a:solidFill>
                  <a:schemeClr val="bg1"/>
                </a:solidFill>
                <a:latin typeface="Bebas Neue" panose="020B0606020202050201" pitchFamily="34" charset="0"/>
                <a:cs typeface="Montserrat Black"/>
              </a:rPr>
              <a:t> AND </a:t>
            </a:r>
            <a:r>
              <a:rPr lang="nb-NO" sz="8000" dirty="0">
                <a:solidFill>
                  <a:srgbClr val="3DFF06"/>
                </a:solidFill>
                <a:latin typeface="Bebas Neue" panose="020B0606020202050201" pitchFamily="34" charset="0"/>
                <a:cs typeface="Montserrat Black"/>
              </a:rPr>
              <a:t>RESILIENT</a:t>
            </a:r>
          </a:p>
        </p:txBody>
      </p:sp>
    </p:spTree>
    <p:extLst>
      <p:ext uri="{BB962C8B-B14F-4D97-AF65-F5344CB8AC3E}">
        <p14:creationId xmlns:p14="http://schemas.microsoft.com/office/powerpoint/2010/main" val="4009431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DOES IT MEAN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 BE </a:t>
            </a:r>
            <a:r>
              <a:rPr lang="nb-NO" sz="8000" dirty="0">
                <a:solidFill>
                  <a:srgbClr val="3DFF06"/>
                </a:solidFill>
                <a:latin typeface="Bebas Neue" panose="020B0606020202050201" pitchFamily="34" charset="0"/>
                <a:cs typeface="Montserrat Black"/>
              </a:rPr>
              <a:t>ROBUST</a:t>
            </a:r>
            <a:r>
              <a:rPr lang="nb-NO" sz="8000" dirty="0">
                <a:solidFill>
                  <a:schemeClr val="bg1"/>
                </a:solidFill>
                <a:latin typeface="Bebas Neue" panose="020B0606020202050201" pitchFamily="34" charset="0"/>
                <a:cs typeface="Montserrat Black"/>
              </a:rPr>
              <a:t>?</a:t>
            </a:r>
          </a:p>
        </p:txBody>
      </p:sp>
    </p:spTree>
    <p:extLst>
      <p:ext uri="{BB962C8B-B14F-4D97-AF65-F5344CB8AC3E}">
        <p14:creationId xmlns:p14="http://schemas.microsoft.com/office/powerpoint/2010/main" val="2710273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DOES IT MEAN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 BE </a:t>
            </a:r>
            <a:r>
              <a:rPr lang="nb-NO" sz="8000" dirty="0">
                <a:solidFill>
                  <a:srgbClr val="3DFF06"/>
                </a:solidFill>
                <a:latin typeface="Bebas Neue" panose="020B0606020202050201" pitchFamily="34" charset="0"/>
                <a:cs typeface="Montserrat Black"/>
              </a:rPr>
              <a:t>RESILIENT</a:t>
            </a:r>
            <a:r>
              <a:rPr lang="nb-NO" sz="8000" dirty="0">
                <a:solidFill>
                  <a:schemeClr val="bg1"/>
                </a:solidFill>
                <a:latin typeface="Bebas Neue" panose="020B0606020202050201" pitchFamily="34" charset="0"/>
                <a:cs typeface="Montserrat Black"/>
              </a:rPr>
              <a:t>?</a:t>
            </a:r>
          </a:p>
        </p:txBody>
      </p:sp>
    </p:spTree>
    <p:extLst>
      <p:ext uri="{BB962C8B-B14F-4D97-AF65-F5344CB8AC3E}">
        <p14:creationId xmlns:p14="http://schemas.microsoft.com/office/powerpoint/2010/main" val="2993316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ROBUST</a:t>
            </a:r>
          </a:p>
        </p:txBody>
      </p:sp>
    </p:spTree>
    <p:extLst>
      <p:ext uri="{BB962C8B-B14F-4D97-AF65-F5344CB8AC3E}">
        <p14:creationId xmlns:p14="http://schemas.microsoft.com/office/powerpoint/2010/main" val="3059523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a:t>
            </a:fld>
            <a:endParaRPr lang="nb-NO"/>
          </a:p>
        </p:txBody>
      </p:sp>
      <p:pic>
        <p:nvPicPr>
          <p:cNvPr id="9" name="Bilde 8" descr="Et bilde som inneholder tekst, leke, dukke&#10;&#10;Automatisk generert beskrivelse">
            <a:extLst>
              <a:ext uri="{FF2B5EF4-FFF2-40B4-BE49-F238E27FC236}">
                <a16:creationId xmlns:a16="http://schemas.microsoft.com/office/drawing/2014/main" id="{8DDC973B-6B16-417C-86B2-F16F47199677}"/>
              </a:ext>
            </a:extLst>
          </p:cNvPr>
          <p:cNvPicPr>
            <a:picLocks noChangeAspect="1"/>
          </p:cNvPicPr>
          <p:nvPr/>
        </p:nvPicPr>
        <p:blipFill>
          <a:blip r:embed="rId3"/>
          <a:stretch>
            <a:fillRect/>
          </a:stretch>
        </p:blipFill>
        <p:spPr>
          <a:xfrm>
            <a:off x="50243" y="0"/>
            <a:ext cx="9093758" cy="6896100"/>
          </a:xfrm>
          <a:prstGeom prst="rect">
            <a:avLst/>
          </a:prstGeom>
        </p:spPr>
      </p:pic>
    </p:spTree>
    <p:extLst>
      <p:ext uri="{BB962C8B-B14F-4D97-AF65-F5344CB8AC3E}">
        <p14:creationId xmlns:p14="http://schemas.microsoft.com/office/powerpoint/2010/main" val="3735042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5" name="Footer Placeholder 4"/>
          <p:cNvSpPr>
            <a:spLocks noGrp="1"/>
          </p:cNvSpPr>
          <p:nvPr>
            <p:ph type="ftr" sz="quarter" idx="11"/>
          </p:nvPr>
        </p:nvSpPr>
        <p:spPr/>
        <p:txBody>
          <a:bodyPr/>
          <a:lstStyle/>
          <a:p>
            <a:endParaRPr lang="nb-NO" dirty="0"/>
          </a:p>
        </p:txBody>
      </p:sp>
      <p:sp>
        <p:nvSpPr>
          <p:cNvPr id="6" name="Slide Number Placeholder 5"/>
          <p:cNvSpPr>
            <a:spLocks noGrp="1"/>
          </p:cNvSpPr>
          <p:nvPr>
            <p:ph type="sldNum" sz="quarter" idx="12"/>
          </p:nvPr>
        </p:nvSpPr>
        <p:spPr/>
        <p:txBody>
          <a:bodyPr/>
          <a:lstStyle/>
          <a:p>
            <a:fld id="{386C1B66-DFC1-9944-B08C-571264751923}" type="slidenum">
              <a:rPr lang="nb-NO" smtClean="0"/>
              <a:pPr/>
              <a:t>3</a:t>
            </a:fld>
            <a:endParaRPr lang="nb-NO"/>
          </a:p>
        </p:txBody>
      </p:sp>
      <p:pic>
        <p:nvPicPr>
          <p:cNvPr id="8" name="Shape 699"/>
          <p:cNvPicPr preferRelativeResize="0"/>
          <p:nvPr/>
        </p:nvPicPr>
        <p:blipFill>
          <a:blip r:embed="rId3">
            <a:alphaModFix/>
          </a:blip>
          <a:stretch>
            <a:fillRect/>
          </a:stretch>
        </p:blipFill>
        <p:spPr>
          <a:xfrm>
            <a:off x="-522453" y="-26202"/>
            <a:ext cx="9823582" cy="6884201"/>
          </a:xfrm>
          <a:prstGeom prst="rect">
            <a:avLst/>
          </a:prstGeom>
          <a:noFill/>
          <a:ln>
            <a:noFill/>
          </a:ln>
        </p:spPr>
      </p:pic>
    </p:spTree>
    <p:extLst>
      <p:ext uri="{BB962C8B-B14F-4D97-AF65-F5344CB8AC3E}">
        <p14:creationId xmlns:p14="http://schemas.microsoft.com/office/powerpoint/2010/main" val="3975035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RESILIENT</a:t>
            </a:r>
          </a:p>
        </p:txBody>
      </p:sp>
    </p:spTree>
    <p:extLst>
      <p:ext uri="{BB962C8B-B14F-4D97-AF65-F5344CB8AC3E}">
        <p14:creationId xmlns:p14="http://schemas.microsoft.com/office/powerpoint/2010/main" val="934096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31</a:t>
            </a:fld>
            <a:endParaRPr lang="nb-NO"/>
          </a:p>
        </p:txBody>
      </p:sp>
      <p:pic>
        <p:nvPicPr>
          <p:cNvPr id="3" name="Bilde 2">
            <a:extLst>
              <a:ext uri="{FF2B5EF4-FFF2-40B4-BE49-F238E27FC236}">
                <a16:creationId xmlns:a16="http://schemas.microsoft.com/office/drawing/2014/main" id="{839FC8E1-6D89-4BDD-BEDD-21F40F7763DE}"/>
              </a:ext>
            </a:extLst>
          </p:cNvPr>
          <p:cNvPicPr>
            <a:picLocks noChangeAspect="1"/>
          </p:cNvPicPr>
          <p:nvPr/>
        </p:nvPicPr>
        <p:blipFill>
          <a:blip r:embed="rId3"/>
          <a:stretch>
            <a:fillRect/>
          </a:stretch>
        </p:blipFill>
        <p:spPr>
          <a:xfrm>
            <a:off x="1350380" y="0"/>
            <a:ext cx="6443240" cy="6858000"/>
          </a:xfrm>
          <a:prstGeom prst="rect">
            <a:avLst/>
          </a:prstGeom>
        </p:spPr>
      </p:pic>
    </p:spTree>
    <p:extLst>
      <p:ext uri="{BB962C8B-B14F-4D97-AF65-F5344CB8AC3E}">
        <p14:creationId xmlns:p14="http://schemas.microsoft.com/office/powerpoint/2010/main" val="3710725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32</a:t>
            </a:fld>
            <a:endParaRPr lang="nb-NO"/>
          </a:p>
        </p:txBody>
      </p:sp>
      <p:pic>
        <p:nvPicPr>
          <p:cNvPr id="5" name="Bilde 4" descr="Et bilde som inneholder svømme&#10;&#10;Automatisk generert beskrivelse">
            <a:extLst>
              <a:ext uri="{FF2B5EF4-FFF2-40B4-BE49-F238E27FC236}">
                <a16:creationId xmlns:a16="http://schemas.microsoft.com/office/drawing/2014/main" id="{E25D660E-DA8E-409D-B76A-5D8D713B12B3}"/>
              </a:ext>
            </a:extLst>
          </p:cNvPr>
          <p:cNvPicPr>
            <a:picLocks noChangeAspect="1"/>
          </p:cNvPicPr>
          <p:nvPr/>
        </p:nvPicPr>
        <p:blipFill>
          <a:blip r:embed="rId3"/>
          <a:stretch>
            <a:fillRect/>
          </a:stretch>
        </p:blipFill>
        <p:spPr>
          <a:xfrm>
            <a:off x="69863" y="1013790"/>
            <a:ext cx="9074137" cy="4867897"/>
          </a:xfrm>
          <a:prstGeom prst="rect">
            <a:avLst/>
          </a:prstGeom>
        </p:spPr>
      </p:pic>
    </p:spTree>
    <p:extLst>
      <p:ext uri="{BB962C8B-B14F-4D97-AF65-F5344CB8AC3E}">
        <p14:creationId xmlns:p14="http://schemas.microsoft.com/office/powerpoint/2010/main" val="1872581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ROBUST</a:t>
            </a:r>
            <a:r>
              <a:rPr lang="nb-NO" sz="8000" dirty="0">
                <a:solidFill>
                  <a:schemeClr val="bg1"/>
                </a:solidFill>
                <a:latin typeface="Bebas Neue" panose="020B0606020202050201" pitchFamily="34" charset="0"/>
                <a:cs typeface="Montserrat Black"/>
              </a:rPr>
              <a:t> AND </a:t>
            </a:r>
            <a:r>
              <a:rPr lang="nb-NO" sz="8000" dirty="0">
                <a:solidFill>
                  <a:srgbClr val="3DFF06"/>
                </a:solidFill>
                <a:latin typeface="Bebas Neue" panose="020B0606020202050201" pitchFamily="34" charset="0"/>
                <a:cs typeface="Montserrat Black"/>
              </a:rPr>
              <a:t>RESILIENT</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ARE NOT BOOLEANS</a:t>
            </a:r>
          </a:p>
        </p:txBody>
      </p:sp>
    </p:spTree>
    <p:extLst>
      <p:ext uri="{BB962C8B-B14F-4D97-AF65-F5344CB8AC3E}">
        <p14:creationId xmlns:p14="http://schemas.microsoft.com/office/powerpoint/2010/main" val="3367712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ROBUST</a:t>
            </a:r>
            <a:r>
              <a:rPr lang="nb-NO" sz="8000" dirty="0">
                <a:solidFill>
                  <a:schemeClr val="bg1"/>
                </a:solidFill>
                <a:latin typeface="Bebas Neue" panose="020B0606020202050201" pitchFamily="34" charset="0"/>
                <a:cs typeface="Montserrat Black"/>
              </a:rPr>
              <a:t> AND </a:t>
            </a:r>
            <a:r>
              <a:rPr lang="nb-NO" sz="8000" dirty="0">
                <a:solidFill>
                  <a:srgbClr val="3DFF06"/>
                </a:solidFill>
                <a:latin typeface="Bebas Neue" panose="020B0606020202050201" pitchFamily="34" charset="0"/>
                <a:cs typeface="Montserrat Black"/>
              </a:rPr>
              <a:t>RESILIENT</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ARE NOT EVEN PERCENTAGES</a:t>
            </a:r>
          </a:p>
        </p:txBody>
      </p:sp>
    </p:spTree>
    <p:extLst>
      <p:ext uri="{BB962C8B-B14F-4D97-AF65-F5344CB8AC3E}">
        <p14:creationId xmlns:p14="http://schemas.microsoft.com/office/powerpoint/2010/main" val="332322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35</a:t>
            </a:fld>
            <a:endParaRPr lang="nb-NO"/>
          </a:p>
        </p:txBody>
      </p:sp>
      <p:sp>
        <p:nvSpPr>
          <p:cNvPr id="7" name="Content Placeholder 2"/>
          <p:cNvSpPr txBox="1">
            <a:spLocks/>
          </p:cNvSpPr>
          <p:nvPr/>
        </p:nvSpPr>
        <p:spPr>
          <a:xfrm>
            <a:off x="0" y="1580635"/>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ROBUST AGAINST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CERTAIN KINDS AND AMOUNTS OF STRESS</a:t>
            </a:r>
          </a:p>
        </p:txBody>
      </p:sp>
    </p:spTree>
    <p:extLst>
      <p:ext uri="{BB962C8B-B14F-4D97-AF65-F5344CB8AC3E}">
        <p14:creationId xmlns:p14="http://schemas.microsoft.com/office/powerpoint/2010/main" val="1498624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36</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RESILIENT UNDER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CERTAIN KINDS OF</a:t>
            </a:r>
            <a:br>
              <a:rPr lang="nb-NO" sz="8000" dirty="0">
                <a:solidFill>
                  <a:srgbClr val="3DFF06"/>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BAD CONDITIONS</a:t>
            </a:r>
          </a:p>
        </p:txBody>
      </p:sp>
    </p:spTree>
    <p:extLst>
      <p:ext uri="{BB962C8B-B14F-4D97-AF65-F5344CB8AC3E}">
        <p14:creationId xmlns:p14="http://schemas.microsoft.com/office/powerpoint/2010/main" val="29120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NON-FUNCTIONAL REQUIREMENTS</a:t>
            </a:r>
          </a:p>
        </p:txBody>
      </p:sp>
    </p:spTree>
    <p:extLst>
      <p:ext uri="{BB962C8B-B14F-4D97-AF65-F5344CB8AC3E}">
        <p14:creationId xmlns:p14="http://schemas.microsoft.com/office/powerpoint/2010/main" val="205368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SPECIFIC</a:t>
            </a:r>
            <a:r>
              <a:rPr lang="nb-NO" sz="8000" dirty="0">
                <a:solidFill>
                  <a:schemeClr val="bg1"/>
                </a:solidFill>
                <a:latin typeface="Bebas Neue" panose="020B0606020202050201" pitchFamily="34" charset="0"/>
                <a:cs typeface="Montserrat Black"/>
              </a:rPr>
              <a:t> AND </a:t>
            </a:r>
            <a:r>
              <a:rPr lang="nb-NO" sz="8000" dirty="0">
                <a:solidFill>
                  <a:srgbClr val="3DFF06"/>
                </a:solidFill>
                <a:latin typeface="Bebas Neue" panose="020B0606020202050201" pitchFamily="34" charset="0"/>
                <a:cs typeface="Montserrat Black"/>
              </a:rPr>
              <a:t>CONTEXTUAL</a:t>
            </a:r>
          </a:p>
        </p:txBody>
      </p:sp>
    </p:spTree>
    <p:extLst>
      <p:ext uri="{BB962C8B-B14F-4D97-AF65-F5344CB8AC3E}">
        <p14:creationId xmlns:p14="http://schemas.microsoft.com/office/powerpoint/2010/main" val="703282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DEPENDS ON THE SERVICE</a:t>
            </a:r>
          </a:p>
        </p:txBody>
      </p:sp>
    </p:spTree>
    <p:extLst>
      <p:ext uri="{BB962C8B-B14F-4D97-AF65-F5344CB8AC3E}">
        <p14:creationId xmlns:p14="http://schemas.microsoft.com/office/powerpoint/2010/main" val="290135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AGENDA</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679466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BUSINESS REQUIREMENTS</a:t>
            </a:r>
          </a:p>
        </p:txBody>
      </p:sp>
    </p:spTree>
    <p:extLst>
      <p:ext uri="{BB962C8B-B14F-4D97-AF65-F5344CB8AC3E}">
        <p14:creationId xmlns:p14="http://schemas.microsoft.com/office/powerpoint/2010/main" val="3436615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GOOD ENOUGH</a:t>
            </a:r>
            <a:r>
              <a:rPr lang="nb-NO" sz="8000" dirty="0">
                <a:solidFill>
                  <a:srgbClr val="FF53DA"/>
                </a:solidFill>
                <a:latin typeface="Bebas Neue" panose="020B0606020202050201" pitchFamily="34" charset="0"/>
                <a:cs typeface="Montserrat Black"/>
              </a:rPr>
              <a:t>»</a:t>
            </a:r>
          </a:p>
        </p:txBody>
      </p:sp>
    </p:spTree>
    <p:extLst>
      <p:ext uri="{BB962C8B-B14F-4D97-AF65-F5344CB8AC3E}">
        <p14:creationId xmlns:p14="http://schemas.microsoft.com/office/powerpoint/2010/main" val="1839612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TYPICALLY NOT SPECIFIED</a:t>
            </a:r>
          </a:p>
        </p:txBody>
      </p:sp>
    </p:spTree>
    <p:extLst>
      <p:ext uri="{BB962C8B-B14F-4D97-AF65-F5344CB8AC3E}">
        <p14:creationId xmlns:p14="http://schemas.microsoft.com/office/powerpoint/2010/main" val="3264467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BEST EFFORT</a:t>
            </a:r>
            <a:r>
              <a:rPr lang="nb-NO" sz="8000" dirty="0">
                <a:solidFill>
                  <a:srgbClr val="FF53DA"/>
                </a:solidFill>
                <a:latin typeface="Bebas Neue" panose="020B0606020202050201" pitchFamily="34" charset="0"/>
                <a:cs typeface="Montserrat Black"/>
              </a:rPr>
              <a:t>»</a:t>
            </a:r>
          </a:p>
        </p:txBody>
      </p:sp>
    </p:spTree>
    <p:extLst>
      <p:ext uri="{BB962C8B-B14F-4D97-AF65-F5344CB8AC3E}">
        <p14:creationId xmlns:p14="http://schemas.microsoft.com/office/powerpoint/2010/main" val="1846052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BEST EFFORT IS A GIVEN</a:t>
            </a:r>
          </a:p>
        </p:txBody>
      </p:sp>
    </p:spTree>
    <p:extLst>
      <p:ext uri="{BB962C8B-B14F-4D97-AF65-F5344CB8AC3E}">
        <p14:creationId xmlns:p14="http://schemas.microsoft.com/office/powerpoint/2010/main" val="3009799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45</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BEST EFFORT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ISN’T AUTOMATICALLY</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GOOD ENOUGH </a:t>
            </a:r>
          </a:p>
        </p:txBody>
      </p:sp>
    </p:spTree>
    <p:extLst>
      <p:ext uri="{BB962C8B-B14F-4D97-AF65-F5344CB8AC3E}">
        <p14:creationId xmlns:p14="http://schemas.microsoft.com/office/powerpoint/2010/main" val="351411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46</a:t>
            </a:fld>
            <a:endParaRPr lang="nb-NO"/>
          </a:p>
        </p:txBody>
      </p:sp>
      <p:sp>
        <p:nvSpPr>
          <p:cNvPr id="7" name="Content Placeholder 2"/>
          <p:cNvSpPr txBox="1">
            <a:spLocks/>
          </p:cNvSpPr>
          <p:nvPr/>
        </p:nvSpPr>
        <p:spPr>
          <a:xfrm>
            <a:off x="0" y="9900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SOMETIMES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GOOD ENOUGH</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MUST BE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REALLY QUITE GOOD</a:t>
            </a:r>
          </a:p>
        </p:txBody>
      </p:sp>
    </p:spTree>
    <p:extLst>
      <p:ext uri="{BB962C8B-B14F-4D97-AF65-F5344CB8AC3E}">
        <p14:creationId xmlns:p14="http://schemas.microsoft.com/office/powerpoint/2010/main" val="3973647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47</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WE MIGHT NOT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REACH IT THROUGH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BEST EFFORT </a:t>
            </a:r>
            <a:r>
              <a:rPr lang="nb-NO" sz="8000" dirty="0">
                <a:solidFill>
                  <a:schemeClr val="bg1"/>
                </a:solidFill>
                <a:latin typeface="Bebas Neue" panose="020B0606020202050201" pitchFamily="34" charset="0"/>
                <a:cs typeface="Montserrat Black"/>
              </a:rPr>
              <a:t>ALONE</a:t>
            </a:r>
          </a:p>
        </p:txBody>
      </p:sp>
    </p:spTree>
    <p:extLst>
      <p:ext uri="{BB962C8B-B14F-4D97-AF65-F5344CB8AC3E}">
        <p14:creationId xmlns:p14="http://schemas.microsoft.com/office/powerpoint/2010/main" val="2676846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MINDSET</a:t>
            </a:r>
          </a:p>
        </p:txBody>
      </p:sp>
    </p:spTree>
    <p:extLst>
      <p:ext uri="{BB962C8B-B14F-4D97-AF65-F5344CB8AC3E}">
        <p14:creationId xmlns:p14="http://schemas.microsoft.com/office/powerpoint/2010/main" val="800550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MOST DEVELOPERS ARE CONSCIENTOUS</a:t>
            </a:r>
          </a:p>
        </p:txBody>
      </p:sp>
    </p:spTree>
    <p:extLst>
      <p:ext uri="{BB962C8B-B14F-4D97-AF65-F5344CB8AC3E}">
        <p14:creationId xmlns:p14="http://schemas.microsoft.com/office/powerpoint/2010/main" val="238913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a:t>
            </a:fld>
            <a:endParaRPr lang="nb-NO"/>
          </a:p>
        </p:txBody>
      </p:sp>
      <p:sp>
        <p:nvSpPr>
          <p:cNvPr id="7" name="Content Placeholder 2"/>
          <p:cNvSpPr txBox="1">
            <a:spLocks/>
          </p:cNvSpPr>
          <p:nvPr/>
        </p:nvSpPr>
        <p:spPr>
          <a:xfrm>
            <a:off x="0" y="35405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IS THE SERVICE?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WHAT IS RELIABILITY?</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RELIABILITY ENGINEERING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STRESS TESTS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TOOLS &amp; TECHNIQUES</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600920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COMPILE TIME </a:t>
            </a:r>
            <a:r>
              <a:rPr lang="nb-NO" sz="8000" dirty="0">
                <a:solidFill>
                  <a:schemeClr val="bg1"/>
                </a:solidFill>
                <a:latin typeface="Bebas Neue" panose="020B0606020202050201" pitchFamily="34" charset="0"/>
                <a:cs typeface="Montserrat Black"/>
              </a:rPr>
              <a:t>MINDSET</a:t>
            </a:r>
          </a:p>
        </p:txBody>
      </p:sp>
    </p:spTree>
    <p:extLst>
      <p:ext uri="{BB962C8B-B14F-4D97-AF65-F5344CB8AC3E}">
        <p14:creationId xmlns:p14="http://schemas.microsoft.com/office/powerpoint/2010/main" val="3475910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THE CODE IS THE TRUTH</a:t>
            </a:r>
            <a:r>
              <a:rPr lang="nb-NO" sz="8000" dirty="0">
                <a:solidFill>
                  <a:srgbClr val="FF53DA"/>
                </a:solidFill>
                <a:latin typeface="Bebas Neue" panose="020B0606020202050201" pitchFamily="34" charset="0"/>
                <a:cs typeface="Montserrat Black"/>
              </a:rPr>
              <a:t>»</a:t>
            </a:r>
          </a:p>
        </p:txBody>
      </p:sp>
    </p:spTree>
    <p:extLst>
      <p:ext uri="{BB962C8B-B14F-4D97-AF65-F5344CB8AC3E}">
        <p14:creationId xmlns:p14="http://schemas.microsoft.com/office/powerpoint/2010/main" val="3742546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TRUTH?</a:t>
            </a:r>
          </a:p>
        </p:txBody>
      </p:sp>
    </p:spTree>
    <p:extLst>
      <p:ext uri="{BB962C8B-B14F-4D97-AF65-F5344CB8AC3E}">
        <p14:creationId xmlns:p14="http://schemas.microsoft.com/office/powerpoint/2010/main" val="3661967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THE TRUTH ABOUT WHAT?</a:t>
            </a:r>
          </a:p>
        </p:txBody>
      </p:sp>
    </p:spTree>
    <p:extLst>
      <p:ext uri="{BB962C8B-B14F-4D97-AF65-F5344CB8AC3E}">
        <p14:creationId xmlns:p14="http://schemas.microsoft.com/office/powerpoint/2010/main" val="3532299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HAPPENS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IN PRODUCTION?</a:t>
            </a:r>
          </a:p>
        </p:txBody>
      </p:sp>
    </p:spTree>
    <p:extLst>
      <p:ext uri="{BB962C8B-B14F-4D97-AF65-F5344CB8AC3E}">
        <p14:creationId xmlns:p14="http://schemas.microsoft.com/office/powerpoint/2010/main" val="3326307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RUNTIME ENVIRONMENT</a:t>
            </a:r>
          </a:p>
        </p:txBody>
      </p:sp>
    </p:spTree>
    <p:extLst>
      <p:ext uri="{BB962C8B-B14F-4D97-AF65-F5344CB8AC3E}">
        <p14:creationId xmlns:p14="http://schemas.microsoft.com/office/powerpoint/2010/main" val="1478930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AVAILABLE RESOURCES</a:t>
            </a:r>
          </a:p>
        </p:txBody>
      </p:sp>
    </p:spTree>
    <p:extLst>
      <p:ext uri="{BB962C8B-B14F-4D97-AF65-F5344CB8AC3E}">
        <p14:creationId xmlns:p14="http://schemas.microsoft.com/office/powerpoint/2010/main" val="284729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EXTERNAL DEPENDENCIES</a:t>
            </a:r>
          </a:p>
        </p:txBody>
      </p:sp>
    </p:spTree>
    <p:extLst>
      <p:ext uri="{BB962C8B-B14F-4D97-AF65-F5344CB8AC3E}">
        <p14:creationId xmlns:p14="http://schemas.microsoft.com/office/powerpoint/2010/main" val="4002927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THE RUNTIME IS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DYNAMIC</a:t>
            </a:r>
          </a:p>
        </p:txBody>
      </p:sp>
    </p:spTree>
    <p:extLst>
      <p:ext uri="{BB962C8B-B14F-4D97-AF65-F5344CB8AC3E}">
        <p14:creationId xmlns:p14="http://schemas.microsoft.com/office/powerpoint/2010/main" val="4119282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THE RUNTIME IS PARTIALLY </a:t>
            </a:r>
            <a:r>
              <a:rPr lang="nb-NO" sz="8000" dirty="0">
                <a:solidFill>
                  <a:srgbClr val="3DFF06"/>
                </a:solidFill>
                <a:latin typeface="Bebas Neue" panose="020B0606020202050201" pitchFamily="34" charset="0"/>
                <a:cs typeface="Montserrat Black"/>
              </a:rPr>
              <a:t>OUT OF YOUR CONTROL</a:t>
            </a:r>
          </a:p>
        </p:txBody>
      </p:sp>
    </p:spTree>
    <p:extLst>
      <p:ext uri="{BB962C8B-B14F-4D97-AF65-F5344CB8AC3E}">
        <p14:creationId xmlns:p14="http://schemas.microsoft.com/office/powerpoint/2010/main" val="159056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a:t>
            </a:fld>
            <a:endParaRPr lang="nb-NO"/>
          </a:p>
        </p:txBody>
      </p:sp>
      <p:sp>
        <p:nvSpPr>
          <p:cNvPr id="7" name="Content Placeholder 2"/>
          <p:cNvSpPr txBox="1">
            <a:spLocks/>
          </p:cNvSpPr>
          <p:nvPr/>
        </p:nvSpPr>
        <p:spPr>
          <a:xfrm>
            <a:off x="0" y="35405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WHAT IS THE SERVICE?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WHAT IS RELIABILITY?</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RELIABILITY ENGINEERING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STRESS TESTS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TOOLS &amp; TECHNIQUES</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878356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THE RUNTIME IS </a:t>
            </a:r>
            <a:r>
              <a:rPr lang="nb-NO" sz="8000" dirty="0">
                <a:solidFill>
                  <a:srgbClr val="3DFF06"/>
                </a:solidFill>
                <a:latin typeface="Bebas Neue" panose="020B0606020202050201" pitchFamily="34" charset="0"/>
                <a:cs typeface="Montserrat Black"/>
              </a:rPr>
              <a:t>UNKNOWNABLE</a:t>
            </a:r>
          </a:p>
        </p:txBody>
      </p:sp>
    </p:spTree>
    <p:extLst>
      <p:ext uri="{BB962C8B-B14F-4D97-AF65-F5344CB8AC3E}">
        <p14:creationId xmlns:p14="http://schemas.microsoft.com/office/powerpoint/2010/main" val="512985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RUNTIME BEHAVIOR IS </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NOT PURELY ANALYTICAL</a:t>
            </a:r>
          </a:p>
        </p:txBody>
      </p:sp>
    </p:spTree>
    <p:extLst>
      <p:ext uri="{BB962C8B-B14F-4D97-AF65-F5344CB8AC3E}">
        <p14:creationId xmlns:p14="http://schemas.microsoft.com/office/powerpoint/2010/main" val="3011420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62</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CODE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ENVIRONMENT</a:t>
            </a:r>
          </a:p>
          <a:p>
            <a:pPr marL="0" indent="0" algn="ctr">
              <a:buFont typeface="Arial"/>
              <a:buNone/>
            </a:pPr>
            <a:endParaRPr lang="nb-NO" sz="8000" dirty="0">
              <a:solidFill>
                <a:schemeClr val="bg1"/>
              </a:solidFill>
              <a:latin typeface="Bebas Neue" panose="020B0606020202050201" pitchFamily="34" charset="0"/>
              <a:cs typeface="Montserrat Black"/>
            </a:endParaRPr>
          </a:p>
        </p:txBody>
      </p:sp>
    </p:spTree>
    <p:extLst>
      <p:ext uri="{BB962C8B-B14F-4D97-AF65-F5344CB8AC3E}">
        <p14:creationId xmlns:p14="http://schemas.microsoft.com/office/powerpoint/2010/main" val="3261249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RUNTIME</a:t>
            </a:r>
            <a:r>
              <a:rPr lang="nb-NO" sz="8000" dirty="0">
                <a:solidFill>
                  <a:schemeClr val="bg1"/>
                </a:solidFill>
                <a:latin typeface="Bebas Neue" panose="020B0606020202050201" pitchFamily="34" charset="0"/>
                <a:cs typeface="Montserrat Black"/>
              </a:rPr>
              <a:t> MINDSET</a:t>
            </a:r>
          </a:p>
        </p:txBody>
      </p:sp>
    </p:spTree>
    <p:extLst>
      <p:ext uri="{BB962C8B-B14F-4D97-AF65-F5344CB8AC3E}">
        <p14:creationId xmlns:p14="http://schemas.microsoft.com/office/powerpoint/2010/main" val="88416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WE CAN’T FIGURE IT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ALL OUT IN OUR HEADS</a:t>
            </a:r>
          </a:p>
        </p:txBody>
      </p:sp>
    </p:spTree>
    <p:extLst>
      <p:ext uri="{BB962C8B-B14F-4D97-AF65-F5344CB8AC3E}">
        <p14:creationId xmlns:p14="http://schemas.microsoft.com/office/powerpoint/2010/main" val="3217303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SYSTEMS THINKING</a:t>
            </a:r>
          </a:p>
        </p:txBody>
      </p:sp>
    </p:spTree>
    <p:extLst>
      <p:ext uri="{BB962C8B-B14F-4D97-AF65-F5344CB8AC3E}">
        <p14:creationId xmlns:p14="http://schemas.microsoft.com/office/powerpoint/2010/main" val="3919925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HYPOTHESES</a:t>
            </a:r>
            <a:r>
              <a:rPr lang="nb-NO" sz="8000" dirty="0">
                <a:solidFill>
                  <a:schemeClr val="bg1"/>
                </a:solidFill>
                <a:latin typeface="Bebas Neue" panose="020B0606020202050201" pitchFamily="34" charset="0"/>
                <a:cs typeface="Montserrat Black"/>
              </a:rPr>
              <a:t> AND </a:t>
            </a:r>
            <a:r>
              <a:rPr lang="nb-NO" sz="8000" dirty="0">
                <a:solidFill>
                  <a:srgbClr val="3DFF06"/>
                </a:solidFill>
                <a:latin typeface="Bebas Neue" panose="020B0606020202050201" pitchFamily="34" charset="0"/>
                <a:cs typeface="Montserrat Black"/>
              </a:rPr>
              <a:t>VALIDATION</a:t>
            </a:r>
          </a:p>
        </p:txBody>
      </p:sp>
    </p:spTree>
    <p:extLst>
      <p:ext uri="{BB962C8B-B14F-4D97-AF65-F5344CB8AC3E}">
        <p14:creationId xmlns:p14="http://schemas.microsoft.com/office/powerpoint/2010/main" val="3805728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67</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BEING ON-CALL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DOES WONDERS FOR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THE RUNTIME MINDSET</a:t>
            </a:r>
          </a:p>
        </p:txBody>
      </p:sp>
    </p:spTree>
    <p:extLst>
      <p:ext uri="{BB962C8B-B14F-4D97-AF65-F5344CB8AC3E}">
        <p14:creationId xmlns:p14="http://schemas.microsoft.com/office/powerpoint/2010/main" val="1676144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HOW COMPLEX SYSTEMS FAIL</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RICHARD COOK</a:t>
            </a:r>
          </a:p>
        </p:txBody>
      </p:sp>
    </p:spTree>
    <p:extLst>
      <p:ext uri="{BB962C8B-B14F-4D97-AF65-F5344CB8AC3E}">
        <p14:creationId xmlns:p14="http://schemas.microsoft.com/office/powerpoint/2010/main" val="3503292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RELIABILITY AT NRK TV</a:t>
            </a:r>
          </a:p>
        </p:txBody>
      </p:sp>
    </p:spTree>
    <p:extLst>
      <p:ext uri="{BB962C8B-B14F-4D97-AF65-F5344CB8AC3E}">
        <p14:creationId xmlns:p14="http://schemas.microsoft.com/office/powerpoint/2010/main" val="150893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a:t>
            </a:fld>
            <a:endParaRPr lang="nb-NO"/>
          </a:p>
        </p:txBody>
      </p:sp>
      <p:sp>
        <p:nvSpPr>
          <p:cNvPr id="7" name="Content Placeholder 2"/>
          <p:cNvSpPr txBox="1">
            <a:spLocks/>
          </p:cNvSpPr>
          <p:nvPr/>
        </p:nvSpPr>
        <p:spPr>
          <a:xfrm>
            <a:off x="0" y="35405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IS THE SERVICE?</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WHAT IS RELIABILITY?</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RELIABILITY ENGINEERING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STRESS TESTS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TOOLS &amp; TECHNIQUES</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187615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IMPROVEMENT </a:t>
            </a:r>
            <a:br>
              <a:rPr lang="nb-NO" sz="8000" dirty="0">
                <a:solidFill>
                  <a:srgbClr val="3DFF06"/>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START WITH A CRISIS</a:t>
            </a:r>
          </a:p>
        </p:txBody>
      </p:sp>
    </p:spTree>
    <p:extLst>
      <p:ext uri="{BB962C8B-B14F-4D97-AF65-F5344CB8AC3E}">
        <p14:creationId xmlns:p14="http://schemas.microsoft.com/office/powerpoint/2010/main" val="1644904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OUR </a:t>
            </a:r>
            <a:r>
              <a:rPr lang="nb-NO" sz="8000" dirty="0">
                <a:solidFill>
                  <a:srgbClr val="3DFF06"/>
                </a:solidFill>
                <a:latin typeface="Bebas Neue" panose="020B0606020202050201" pitchFamily="34" charset="0"/>
                <a:cs typeface="Montserrat Black"/>
              </a:rPr>
              <a:t>BEST EFFORT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WASN’T </a:t>
            </a:r>
            <a:r>
              <a:rPr lang="nb-NO" sz="8000" dirty="0">
                <a:solidFill>
                  <a:srgbClr val="3DFF06"/>
                </a:solidFill>
                <a:latin typeface="Bebas Neue" panose="020B0606020202050201" pitchFamily="34" charset="0"/>
                <a:cs typeface="Montserrat Black"/>
              </a:rPr>
              <a:t>GOOD ENOUGH</a:t>
            </a:r>
          </a:p>
        </p:txBody>
      </p:sp>
    </p:spTree>
    <p:extLst>
      <p:ext uri="{BB962C8B-B14F-4D97-AF65-F5344CB8AC3E}">
        <p14:creationId xmlns:p14="http://schemas.microsoft.com/office/powerpoint/2010/main" val="2277399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HOW TO IMPROVE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BEYOND BEST EFFORT?</a:t>
            </a:r>
          </a:p>
        </p:txBody>
      </p:sp>
    </p:spTree>
    <p:extLst>
      <p:ext uri="{BB962C8B-B14F-4D97-AF65-F5344CB8AC3E}">
        <p14:creationId xmlns:p14="http://schemas.microsoft.com/office/powerpoint/2010/main" val="21250204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HOW CAN WE TELL IF IT IS GETTING BETTER OR WORSE?</a:t>
            </a:r>
          </a:p>
        </p:txBody>
      </p:sp>
    </p:spTree>
    <p:extLst>
      <p:ext uri="{BB962C8B-B14F-4D97-AF65-F5344CB8AC3E}">
        <p14:creationId xmlns:p14="http://schemas.microsoft.com/office/powerpoint/2010/main" val="2761848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WE NEED FEEDBACK</a:t>
            </a:r>
          </a:p>
        </p:txBody>
      </p:sp>
    </p:spTree>
    <p:extLst>
      <p:ext uri="{BB962C8B-B14F-4D97-AF65-F5344CB8AC3E}">
        <p14:creationId xmlns:p14="http://schemas.microsoft.com/office/powerpoint/2010/main" val="10794067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75</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ENGINEERING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BEST EFFORT + FEEDBACK</a:t>
            </a:r>
          </a:p>
        </p:txBody>
      </p:sp>
    </p:spTree>
    <p:extLst>
      <p:ext uri="{BB962C8B-B14F-4D97-AF65-F5344CB8AC3E}">
        <p14:creationId xmlns:p14="http://schemas.microsoft.com/office/powerpoint/2010/main" val="3780089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FROM </a:t>
            </a:r>
            <a:r>
              <a:rPr lang="nb-NO" sz="8000" dirty="0">
                <a:solidFill>
                  <a:srgbClr val="3DFF06"/>
                </a:solidFill>
                <a:latin typeface="Bebas Neue" panose="020B0606020202050201" pitchFamily="34" charset="0"/>
                <a:cs typeface="Montserrat Black"/>
              </a:rPr>
              <a:t>AD HOC </a:t>
            </a:r>
            <a:r>
              <a:rPr lang="nb-NO" sz="8000" dirty="0">
                <a:solidFill>
                  <a:schemeClr val="bg1"/>
                </a:solidFill>
                <a:latin typeface="Bebas Neue" panose="020B0606020202050201" pitchFamily="34" charset="0"/>
                <a:cs typeface="Montserrat Black"/>
              </a:rPr>
              <a:t>TO </a:t>
            </a:r>
            <a:r>
              <a:rPr lang="nb-NO" sz="8000" dirty="0">
                <a:solidFill>
                  <a:srgbClr val="3DFF06"/>
                </a:solidFill>
                <a:latin typeface="Bebas Neue" panose="020B0606020202050201" pitchFamily="34" charset="0"/>
                <a:cs typeface="Montserrat Black"/>
              </a:rPr>
              <a:t>STRATEGIC</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RELIABILITY WORK</a:t>
            </a:r>
          </a:p>
        </p:txBody>
      </p:sp>
    </p:spTree>
    <p:extLst>
      <p:ext uri="{BB962C8B-B14F-4D97-AF65-F5344CB8AC3E}">
        <p14:creationId xmlns:p14="http://schemas.microsoft.com/office/powerpoint/2010/main" val="15493447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SERVICE LEVEL OBJECTIVE</a:t>
            </a:r>
            <a:br>
              <a:rPr lang="nb-NO" sz="8000" dirty="0">
                <a:solidFill>
                  <a:schemeClr val="bg1"/>
                </a:solidFill>
                <a:latin typeface="Bebas Neue" panose="020B0606020202050201" pitchFamily="34" charset="0"/>
                <a:cs typeface="Montserrat Black"/>
              </a:rPr>
            </a:b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SLO</a:t>
            </a:r>
            <a:r>
              <a:rPr lang="nb-NO" sz="8000" dirty="0">
                <a:solidFill>
                  <a:srgbClr val="FF53DA"/>
                </a:solidFill>
                <a:latin typeface="Bebas Neue" panose="020B0606020202050201" pitchFamily="34" charset="0"/>
                <a:cs typeface="Montserrat Black"/>
              </a:rPr>
              <a:t>)</a:t>
            </a:r>
          </a:p>
        </p:txBody>
      </p:sp>
    </p:spTree>
    <p:extLst>
      <p:ext uri="{BB962C8B-B14F-4D97-AF65-F5344CB8AC3E}">
        <p14:creationId xmlns:p14="http://schemas.microsoft.com/office/powerpoint/2010/main" val="492043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SERVICE LEVEL INDICATOR</a:t>
            </a:r>
            <a:br>
              <a:rPr lang="nb-NO" sz="8000" dirty="0">
                <a:solidFill>
                  <a:schemeClr val="bg1"/>
                </a:solidFill>
                <a:latin typeface="Bebas Neue" panose="020B0606020202050201" pitchFamily="34" charset="0"/>
                <a:cs typeface="Montserrat Black"/>
              </a:rPr>
            </a:br>
            <a:r>
              <a:rPr lang="nb-NO" sz="8000" dirty="0">
                <a:solidFill>
                  <a:srgbClr val="FF53DA"/>
                </a:solidFill>
                <a:latin typeface="Bebas Neue" panose="020B0606020202050201" pitchFamily="34" charset="0"/>
                <a:cs typeface="Montserrat Black"/>
              </a:rPr>
              <a:t>(</a:t>
            </a:r>
            <a:r>
              <a:rPr lang="nb-NO" sz="8000" dirty="0">
                <a:solidFill>
                  <a:schemeClr val="bg1"/>
                </a:solidFill>
                <a:latin typeface="Bebas Neue" panose="020B0606020202050201" pitchFamily="34" charset="0"/>
                <a:cs typeface="Montserrat Black"/>
              </a:rPr>
              <a:t>SLI</a:t>
            </a:r>
            <a:r>
              <a:rPr lang="nb-NO" sz="8000" dirty="0">
                <a:solidFill>
                  <a:srgbClr val="FF53DA"/>
                </a:solidFill>
                <a:latin typeface="Bebas Neue" panose="020B0606020202050201" pitchFamily="34" charset="0"/>
                <a:cs typeface="Montserrat Black"/>
              </a:rPr>
              <a:t>)</a:t>
            </a:r>
          </a:p>
        </p:txBody>
      </p:sp>
    </p:spTree>
    <p:extLst>
      <p:ext uri="{BB962C8B-B14F-4D97-AF65-F5344CB8AC3E}">
        <p14:creationId xmlns:p14="http://schemas.microsoft.com/office/powerpoint/2010/main" val="3570685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ERROR RATE</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401415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a:t>
            </a:fld>
            <a:endParaRPr lang="nb-NO"/>
          </a:p>
        </p:txBody>
      </p:sp>
      <p:sp>
        <p:nvSpPr>
          <p:cNvPr id="7" name="Content Placeholder 2"/>
          <p:cNvSpPr txBox="1">
            <a:spLocks/>
          </p:cNvSpPr>
          <p:nvPr/>
        </p:nvSpPr>
        <p:spPr>
          <a:xfrm>
            <a:off x="0" y="35405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IS THE SERVICE?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WHAT IS RELIABILITY?</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RELIABILITY ENGINEERING</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STRESS TESTS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TOOLS &amp; TECHNIQUES</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8836350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LATENCY</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3938874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THROUGHPUT</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3416625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CAVEATS</a:t>
            </a:r>
          </a:p>
        </p:txBody>
      </p:sp>
    </p:spTree>
    <p:extLst>
      <p:ext uri="{BB962C8B-B14F-4D97-AF65-F5344CB8AC3E}">
        <p14:creationId xmlns:p14="http://schemas.microsoft.com/office/powerpoint/2010/main" val="47508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METRICS CAN BE HARMFUL</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23692532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METRICS CAN BE ABUSED</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6675997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METRICS CAN BE GAMED</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40526031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UNDERMINES THE PURPOSE</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1812648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REQUIRES TRUST</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3474479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BOTTOM-UP</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14328285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SELF-IMPOSED BY TEAM</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240858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a:t>
            </a:fld>
            <a:endParaRPr lang="nb-NO"/>
          </a:p>
        </p:txBody>
      </p:sp>
      <p:sp>
        <p:nvSpPr>
          <p:cNvPr id="7" name="Content Placeholder 2"/>
          <p:cNvSpPr txBox="1">
            <a:spLocks/>
          </p:cNvSpPr>
          <p:nvPr/>
        </p:nvSpPr>
        <p:spPr>
          <a:xfrm>
            <a:off x="0" y="35405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WHAT IS THE SERVICE?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WHAT IS RELIABILITY?</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RELIABILITY ENGINEERING</a:t>
            </a:r>
            <a:br>
              <a:rPr lang="nb-NO" sz="8000" dirty="0">
                <a:solidFill>
                  <a:schemeClr val="bg1"/>
                </a:solidFill>
                <a:latin typeface="Bebas Neue" panose="020B0606020202050201" pitchFamily="34" charset="0"/>
                <a:cs typeface="Montserrat Black"/>
              </a:rPr>
            </a:br>
            <a:r>
              <a:rPr lang="nb-NO" sz="8000" dirty="0">
                <a:solidFill>
                  <a:srgbClr val="3DFF06"/>
                </a:solidFill>
                <a:latin typeface="Bebas Neue" panose="020B0606020202050201" pitchFamily="34" charset="0"/>
                <a:cs typeface="Montserrat Black"/>
              </a:rPr>
              <a:t>STRESS TESTS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TOOLS &amp; TECHNIQUES</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0818447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DEFINED BY TEAM</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30142302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OWNED BY TEAM</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2326484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NO REWARDS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42437679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NO COMPETITION</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5201984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AN SLO </a:t>
            </a:r>
            <a:r>
              <a:rPr lang="nb-NO" sz="8000" dirty="0" err="1">
                <a:solidFill>
                  <a:schemeClr val="bg1"/>
                </a:solidFill>
                <a:latin typeface="Bebas Neue" panose="020B0606020202050201" pitchFamily="34" charset="0"/>
                <a:cs typeface="Montserrat Black"/>
              </a:rPr>
              <a:t>should</a:t>
            </a:r>
            <a:r>
              <a:rPr lang="nb-NO" sz="8000" dirty="0">
                <a:solidFill>
                  <a:schemeClr val="bg1"/>
                </a:solidFill>
                <a:latin typeface="Bebas Neue" panose="020B0606020202050201" pitchFamily="34" charset="0"/>
                <a:cs typeface="Montserrat Black"/>
              </a:rPr>
              <a:t> be </a:t>
            </a:r>
            <a:r>
              <a:rPr lang="nb-NO" sz="8000" dirty="0" err="1">
                <a:solidFill>
                  <a:schemeClr val="bg1"/>
                </a:solidFill>
                <a:latin typeface="Bebas Neue" panose="020B0606020202050201" pitchFamily="34" charset="0"/>
                <a:cs typeface="Montserrat Black"/>
              </a:rPr>
              <a:t>Appropriate</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3693351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INVESTING IN MEETING A TOO-STRICT SLO IS WASTE</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5331088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NO VANITY METRICS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40818981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Bebas Neue" panose="020B0606020202050201" pitchFamily="34" charset="0"/>
                <a:cs typeface="Montserrat Black"/>
              </a:rPr>
              <a:t>WHAT ARE SLOS FOR?</a:t>
            </a:r>
          </a:p>
        </p:txBody>
      </p:sp>
    </p:spTree>
    <p:extLst>
      <p:ext uri="{BB962C8B-B14F-4D97-AF65-F5344CB8AC3E}">
        <p14:creationId xmlns:p14="http://schemas.microsoft.com/office/powerpoint/2010/main" val="195927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GUIDE DECISIONS</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30075189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03.12.2021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TO HELP COMMUNICATE</a:t>
            </a:r>
            <a:endParaRPr lang="nb-NO" sz="8000" dirty="0">
              <a:solidFill>
                <a:srgbClr val="FF53DA"/>
              </a:solidFill>
              <a:latin typeface="Bebas Neue" panose="020B0606020202050201" pitchFamily="34" charset="0"/>
              <a:cs typeface="Montserrat Black"/>
            </a:endParaRPr>
          </a:p>
        </p:txBody>
      </p:sp>
    </p:spTree>
    <p:extLst>
      <p:ext uri="{BB962C8B-B14F-4D97-AF65-F5344CB8AC3E}">
        <p14:creationId xmlns:p14="http://schemas.microsoft.com/office/powerpoint/2010/main" val="1211638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17245</TotalTime>
  <Words>7787</Words>
  <Application>Microsoft Office PowerPoint</Application>
  <PresentationFormat>Skjermfremvisning (4:3)</PresentationFormat>
  <Paragraphs>1229</Paragraphs>
  <Slides>236</Slides>
  <Notes>236</Notes>
  <HiddenSlides>0</HiddenSlides>
  <MMClips>0</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236</vt:i4>
      </vt:variant>
    </vt:vector>
  </HeadingPairs>
  <TitlesOfParts>
    <vt:vector size="241" baseType="lpstr">
      <vt:lpstr>Arial</vt:lpstr>
      <vt:lpstr>Bebas Neue</vt:lpstr>
      <vt:lpstr>Calibri</vt:lpstr>
      <vt:lpstr>Montserrat Black</vt:lpstr>
      <vt:lpstr>Office Theme</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TECHNICAL DEBT?</dc:title>
  <dc:creator>Einar Høst</dc:creator>
  <cp:lastModifiedBy>Einar Høst</cp:lastModifiedBy>
  <cp:revision>2743</cp:revision>
  <dcterms:created xsi:type="dcterms:W3CDTF">2018-06-05T15:34:19Z</dcterms:created>
  <dcterms:modified xsi:type="dcterms:W3CDTF">2021-12-03T09:34:16Z</dcterms:modified>
</cp:coreProperties>
</file>